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3"/>
  </p:notesMasterIdLst>
  <p:handoutMasterIdLst>
    <p:handoutMasterId r:id="rId14"/>
  </p:handoutMasterIdLst>
  <p:sldIdLst>
    <p:sldId id="316" r:id="rId2"/>
    <p:sldId id="302" r:id="rId3"/>
    <p:sldId id="335" r:id="rId4"/>
    <p:sldId id="304" r:id="rId5"/>
    <p:sldId id="333" r:id="rId6"/>
    <p:sldId id="328" r:id="rId7"/>
    <p:sldId id="327" r:id="rId8"/>
    <p:sldId id="329" r:id="rId9"/>
    <p:sldId id="330" r:id="rId10"/>
    <p:sldId id="331" r:id="rId11"/>
    <p:sldId id="337" r:id="rId12"/>
  </p:sldIdLst>
  <p:sldSz cx="9144000" cy="6858000" type="screen4x3"/>
  <p:notesSz cx="6858000" cy="9144000"/>
  <p:defaultTex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p:defaultTextStyle>
  <p:extLst>
    <p:ext uri="{EFAFB233-063F-42B5-8137-9DF3F51BA10A}">
      <p15:sldGuideLst xmlns:p15="http://schemas.microsoft.com/office/powerpoint/2012/main">
        <p15:guide id="2" pos="283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D6"/>
    <a:srgbClr val="1C1C1C"/>
    <a:srgbClr val="2B3897"/>
    <a:srgbClr val="FDB813"/>
    <a:srgbClr val="DBDDE9"/>
    <a:srgbClr val="010000"/>
    <a:srgbClr val="909194"/>
    <a:srgbClr val="6D6E1F"/>
    <a:srgbClr val="6D6E7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8" autoAdjust="0"/>
    <p:restoredTop sz="61218" autoAdjust="0"/>
  </p:normalViewPr>
  <p:slideViewPr>
    <p:cSldViewPr snapToGrid="0" snapToObjects="1">
      <p:cViewPr varScale="1">
        <p:scale>
          <a:sx n="93" d="100"/>
          <a:sy n="93" d="100"/>
        </p:scale>
        <p:origin x="2552" y="192"/>
      </p:cViewPr>
      <p:guideLst>
        <p:guide pos="283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9099E1-2F6C-1143-9DF8-8ECBCD01D041}" type="datetimeFigureOut">
              <a:rPr lang="en-US" smtClean="0"/>
              <a:pPr/>
              <a:t>9/10/18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454D96-FAC3-2D49-827B-F309FAD9DE71}" type="slidenum">
              <a:rPr lang="en-US" smtClean="0"/>
              <a:pPr/>
              <a:t>‹#›</a:t>
            </a:fld>
            <a:endParaRPr lang="en-US"/>
          </a:p>
        </p:txBody>
      </p:sp>
    </p:spTree>
    <p:extLst>
      <p:ext uri="{BB962C8B-B14F-4D97-AF65-F5344CB8AC3E}">
        <p14:creationId xmlns:p14="http://schemas.microsoft.com/office/powerpoint/2010/main" val="34734753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a:solidFill>
                  <a:schemeClr val="tx1"/>
                </a:solidFill>
                <a:latin typeface="Arial" charset="0"/>
              </a:defRPr>
            </a:lvl1pPr>
          </a:lstStyle>
          <a:p>
            <a:fld id="{05C4898A-41A8-49D6-8E48-9D853EBFDD60}" type="slidenum">
              <a:rPr lang="en-US"/>
              <a:pPr/>
              <a:t>‹#›</a:t>
            </a:fld>
            <a:endParaRPr lang="en-US"/>
          </a:p>
        </p:txBody>
      </p:sp>
    </p:spTree>
    <p:extLst>
      <p:ext uri="{BB962C8B-B14F-4D97-AF65-F5344CB8AC3E}">
        <p14:creationId xmlns:p14="http://schemas.microsoft.com/office/powerpoint/2010/main" val="3960669629"/>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sz="1200" b="1" baseline="0" dirty="0"/>
              <a:t>Welcome</a:t>
            </a:r>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a:p>
        </p:txBody>
      </p:sp>
    </p:spTree>
    <p:extLst>
      <p:ext uri="{BB962C8B-B14F-4D97-AF65-F5344CB8AC3E}">
        <p14:creationId xmlns:p14="http://schemas.microsoft.com/office/powerpoint/2010/main" val="892228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Architecture and Design</a:t>
            </a:r>
            <a:endParaRPr lang="en-GB" dirty="0">
              <a:effectLst/>
            </a:endParaRPr>
          </a:p>
          <a:p>
            <a:pPr rtl="0" fontAlgn="base"/>
            <a:r>
              <a:rPr lang="en-GB" sz="1200" b="0" i="0" u="none" strike="noStrike" kern="1200" dirty="0">
                <a:solidFill>
                  <a:schemeClr val="tx1"/>
                </a:solidFill>
                <a:effectLst/>
                <a:latin typeface="Arial" charset="0"/>
                <a:ea typeface="+mn-ea"/>
                <a:cs typeface="Arial" charset="0"/>
              </a:rPr>
              <a:t>3 decoupled layers</a:t>
            </a:r>
          </a:p>
          <a:p>
            <a:pPr lvl="1" rtl="0" fontAlgn="base"/>
            <a:r>
              <a:rPr lang="en-GB" sz="1200" b="0" i="0" u="none" strike="noStrike" kern="1200" dirty="0">
                <a:solidFill>
                  <a:schemeClr val="tx1"/>
                </a:solidFill>
                <a:effectLst/>
                <a:latin typeface="Arial" charset="0"/>
                <a:ea typeface="+mn-ea"/>
                <a:cs typeface="Arial" charset="0"/>
              </a:rPr>
              <a:t>Wrapper class give uniform I/O to datasets , models and explanations</a:t>
            </a:r>
          </a:p>
          <a:p>
            <a:pPr lvl="1" rtl="0" fontAlgn="base"/>
            <a:r>
              <a:rPr lang="en-GB" sz="1200" b="0" i="0" u="none" strike="noStrike" kern="1200" dirty="0">
                <a:solidFill>
                  <a:schemeClr val="tx1"/>
                </a:solidFill>
                <a:effectLst/>
                <a:latin typeface="Arial" charset="0"/>
                <a:ea typeface="+mn-ea"/>
                <a:cs typeface="Arial" charset="0"/>
              </a:rPr>
              <a:t>Flask services make these </a:t>
            </a:r>
            <a:r>
              <a:rPr lang="en-GB" sz="1200" b="0" i="0" u="none" strike="noStrike" kern="1200" dirty="0" err="1">
                <a:solidFill>
                  <a:schemeClr val="tx1"/>
                </a:solidFill>
                <a:effectLst/>
                <a:latin typeface="Arial" charset="0"/>
                <a:ea typeface="+mn-ea"/>
                <a:cs typeface="Arial" charset="0"/>
              </a:rPr>
              <a:t>queryable</a:t>
            </a:r>
            <a:r>
              <a:rPr lang="en-GB" sz="1200" b="0" i="0" u="none" strike="noStrike" kern="1200" dirty="0">
                <a:solidFill>
                  <a:schemeClr val="tx1"/>
                </a:solidFill>
                <a:effectLst/>
                <a:latin typeface="Arial" charset="0"/>
                <a:ea typeface="+mn-ea"/>
                <a:cs typeface="Arial" charset="0"/>
              </a:rPr>
              <a:t> and handle the dataflow and execution</a:t>
            </a:r>
          </a:p>
          <a:p>
            <a:pPr lvl="1" rtl="0" fontAlgn="base"/>
            <a:r>
              <a:rPr lang="en-GB" sz="1200" b="0" i="0" u="none" strike="noStrike" kern="1200" dirty="0">
                <a:solidFill>
                  <a:schemeClr val="tx1"/>
                </a:solidFill>
                <a:effectLst/>
                <a:latin typeface="Arial" charset="0"/>
                <a:ea typeface="+mn-ea"/>
                <a:cs typeface="Arial" charset="0"/>
              </a:rPr>
              <a:t>A unified API gives a easy request based way to access the items in the frame work</a:t>
            </a:r>
          </a:p>
          <a:p>
            <a:pPr lvl="1" rtl="0" fontAlgn="base"/>
            <a:r>
              <a:rPr lang="en-GB" sz="1200" b="0" i="0" u="none" strike="noStrike" kern="1200" dirty="0">
                <a:solidFill>
                  <a:schemeClr val="tx1"/>
                </a:solidFill>
                <a:effectLst/>
                <a:latin typeface="Arial" charset="0"/>
                <a:ea typeface="+mn-ea"/>
                <a:cs typeface="Arial" charset="0"/>
              </a:rPr>
              <a:t>The API allows for the final layer consisting of a user interface to be built decoupled from the framework allowing for different interface types to be built and customised to meet the needs of the researchers or the study</a:t>
            </a: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Those two use cases are particularly relevant to that specific interface. As mentioned previously, the interface is decoupled from the lower layers of the framework. This means if you have a specific requirement, perhaps you need to present data in a specific way to perform focus groups with subject matter experts, perform trials with human participants or present the interface in a different medium such as via a conversational interface, it’s very </a:t>
            </a:r>
            <a:r>
              <a:rPr lang="en-GB" sz="1200" b="0" i="0" u="none" strike="noStrike" kern="1200" dirty="0" err="1">
                <a:solidFill>
                  <a:schemeClr val="tx1"/>
                </a:solidFill>
                <a:effectLst/>
                <a:latin typeface="Arial" charset="0"/>
                <a:ea typeface="+mn-ea"/>
                <a:cs typeface="Arial" charset="0"/>
              </a:rPr>
              <a:t>eay</a:t>
            </a:r>
            <a:r>
              <a:rPr lang="en-GB" sz="1200" b="0" i="0" u="none" strike="noStrike" kern="1200" dirty="0">
                <a:solidFill>
                  <a:schemeClr val="tx1"/>
                </a:solidFill>
                <a:effectLst/>
                <a:latin typeface="Arial" charset="0"/>
                <a:ea typeface="+mn-ea"/>
                <a:cs typeface="Arial" charset="0"/>
              </a:rPr>
              <a:t> to make use of the API seen in the middle layer of this diagram, and build an interface.</a:t>
            </a: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I mentioned before it would be easy to add new items in……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a:p>
        </p:txBody>
      </p:sp>
    </p:spTree>
    <p:extLst>
      <p:ext uri="{BB962C8B-B14F-4D97-AF65-F5344CB8AC3E}">
        <p14:creationId xmlns:p14="http://schemas.microsoft.com/office/powerpoint/2010/main" val="3988561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a:p>
        </p:txBody>
      </p:sp>
    </p:spTree>
    <p:extLst>
      <p:ext uri="{BB962C8B-B14F-4D97-AF65-F5344CB8AC3E}">
        <p14:creationId xmlns:p14="http://schemas.microsoft.com/office/powerpoint/2010/main" val="580458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a:t>
            </a:fld>
            <a:endParaRPr lang="en-US"/>
          </a:p>
        </p:txBody>
      </p:sp>
    </p:spTree>
    <p:extLst>
      <p:ext uri="{BB962C8B-B14F-4D97-AF65-F5344CB8AC3E}">
        <p14:creationId xmlns:p14="http://schemas.microsoft.com/office/powerpoint/2010/main" val="136149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endParaRPr lang="en-US" sz="1200" b="1" baseline="0" dirty="0"/>
          </a:p>
          <a:p>
            <a:pPr marL="0" indent="0">
              <a:buFontTx/>
              <a:buNone/>
            </a:pPr>
            <a:r>
              <a:rPr lang="en-US" sz="1200" b="1" baseline="0" dirty="0"/>
              <a:t>“I’ll start with some background about the work we’ve been doing in Project 5.2”</a:t>
            </a:r>
          </a:p>
          <a:p>
            <a:pPr marL="0" indent="0">
              <a:buFontTx/>
              <a:buNone/>
            </a:pPr>
            <a:endParaRPr lang="en-US" sz="1200" b="1" baseline="0" dirty="0"/>
          </a:p>
          <a:p>
            <a:pPr marL="0" indent="0">
              <a:buFontTx/>
              <a:buNone/>
            </a:pPr>
            <a:r>
              <a:rPr lang="en-US" sz="1200" b="1" baseline="0" dirty="0"/>
              <a:t>On the back of research from IPP6 we’ve been continuing our look at coalition situational understanding. </a:t>
            </a:r>
          </a:p>
          <a:p>
            <a:pPr marL="0" indent="0">
              <a:buFontTx/>
              <a:buNone/>
            </a:pPr>
            <a:endParaRPr lang="en-US" sz="1200" b="1" baseline="0" dirty="0"/>
          </a:p>
          <a:p>
            <a:pPr marL="0" indent="0">
              <a:buFontTx/>
              <a:buNone/>
            </a:pPr>
            <a:r>
              <a:rPr lang="en-US" sz="1200" b="1" baseline="0" dirty="0"/>
              <a:t>Within CSU, we outlined 5 aspects that were important , one of which was the interpretability of the decision support being provided by CSU systems. </a:t>
            </a:r>
          </a:p>
          <a:p>
            <a:pPr marL="0" indent="0">
              <a:buFontTx/>
              <a:buNone/>
            </a:pPr>
            <a:endParaRPr lang="en-US" sz="1200" b="1" baseline="0" dirty="0"/>
          </a:p>
          <a:p>
            <a:pPr marL="0" indent="0">
              <a:buFontTx/>
              <a:buNone/>
            </a:pPr>
            <a:r>
              <a:rPr lang="en-US" sz="1200" b="1" baseline="0" dirty="0"/>
              <a:t>In BPP5.2 we have focused on assessing the state of the art of interpretability with the aim to develop a formal metric for analyzing techniques. We also hope to discover novel, useable approaches to interpretability.</a:t>
            </a:r>
          </a:p>
          <a:p>
            <a:endParaRPr lang="en-US" sz="1200" b="1" baseline="0"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3</a:t>
            </a:fld>
            <a:endParaRPr lang="en-US"/>
          </a:p>
        </p:txBody>
      </p:sp>
    </p:spTree>
    <p:extLst>
      <p:ext uri="{BB962C8B-B14F-4D97-AF65-F5344CB8AC3E}">
        <p14:creationId xmlns:p14="http://schemas.microsoft.com/office/powerpoint/2010/main" val="137486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A recent and important proposition we’ve put forward is that the utility of different interpretability techniques is dependant on the role an agent has with relation to the decision support output. </a:t>
            </a: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To outline this, we’ve developed a framework outlining 6 user roles and we presented this in the paper ”interpretable to whom?”</a:t>
            </a:r>
          </a:p>
          <a:p>
            <a:pPr rtl="0"/>
            <a:endParaRPr lang="en-GB" sz="1200" b="0" i="0" u="none" strike="noStrike" kern="1200" dirty="0">
              <a:solidFill>
                <a:schemeClr val="tx1"/>
              </a:solidFill>
              <a:effectLst/>
              <a:latin typeface="Arial" charset="0"/>
              <a:ea typeface="+mn-ea"/>
              <a:cs typeface="Arial" charset="0"/>
            </a:endParaRPr>
          </a:p>
          <a:p>
            <a:r>
              <a:rPr lang="en-GB" sz="1200" kern="1200" dirty="0">
                <a:solidFill>
                  <a:schemeClr val="tx1"/>
                </a:solidFill>
                <a:effectLst/>
                <a:latin typeface="Arial" charset="0"/>
                <a:ea typeface="+mn-ea"/>
                <a:cs typeface="Arial" charset="0"/>
              </a:rPr>
              <a:t>Scenario 6: go no-go order in a military operation</a:t>
            </a:r>
          </a:p>
          <a:p>
            <a:r>
              <a:rPr lang="en-GB" sz="1200" kern="1200" dirty="0">
                <a:solidFill>
                  <a:schemeClr val="tx1"/>
                </a:solidFill>
                <a:effectLst/>
                <a:latin typeface="Arial" charset="0"/>
                <a:ea typeface="+mn-ea"/>
                <a:cs typeface="Arial" charset="0"/>
              </a:rPr>
              <a:t>Consider a scenario involving a military operation to kill</a:t>
            </a:r>
          </a:p>
          <a:p>
            <a:r>
              <a:rPr lang="en-GB" sz="1200" kern="1200" dirty="0">
                <a:solidFill>
                  <a:schemeClr val="tx1"/>
                </a:solidFill>
                <a:effectLst/>
                <a:latin typeface="Arial" charset="0"/>
                <a:ea typeface="+mn-ea"/>
                <a:cs typeface="Arial" charset="0"/>
              </a:rPr>
              <a:t>or capture a target. A machine learning system may be </a:t>
            </a:r>
            <a:r>
              <a:rPr lang="en-GB" sz="1200" kern="1200" dirty="0" err="1">
                <a:solidFill>
                  <a:schemeClr val="tx1"/>
                </a:solidFill>
                <a:effectLst/>
                <a:latin typeface="Arial" charset="0"/>
                <a:ea typeface="+mn-ea"/>
                <a:cs typeface="Arial" charset="0"/>
              </a:rPr>
              <a:t>em</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ployed</a:t>
            </a:r>
            <a:r>
              <a:rPr lang="en-GB" sz="1200" kern="1200" dirty="0">
                <a:solidFill>
                  <a:schemeClr val="tx1"/>
                </a:solidFill>
                <a:effectLst/>
                <a:latin typeface="Arial" charset="0"/>
                <a:ea typeface="+mn-ea"/>
                <a:cs typeface="Arial" charset="0"/>
              </a:rPr>
              <a:t> to find and help recognize this target, and the order</a:t>
            </a:r>
          </a:p>
          <a:p>
            <a:r>
              <a:rPr lang="en-GB" sz="1200" kern="1200" dirty="0">
                <a:solidFill>
                  <a:schemeClr val="tx1"/>
                </a:solidFill>
                <a:effectLst/>
                <a:latin typeface="Arial" charset="0"/>
                <a:ea typeface="+mn-ea"/>
                <a:cs typeface="Arial" charset="0"/>
              </a:rPr>
              <a:t>to engage will be informed based on the system’s </a:t>
            </a:r>
            <a:r>
              <a:rPr lang="en-GB" sz="1200" kern="1200" dirty="0" err="1">
                <a:solidFill>
                  <a:schemeClr val="tx1"/>
                </a:solidFill>
                <a:effectLst/>
                <a:latin typeface="Arial" charset="0"/>
                <a:ea typeface="+mn-ea"/>
                <a:cs typeface="Arial" charset="0"/>
              </a:rPr>
              <a:t>recog</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nition</a:t>
            </a:r>
            <a:r>
              <a:rPr lang="en-GB" sz="1200" kern="1200" dirty="0">
                <a:solidFill>
                  <a:schemeClr val="tx1"/>
                </a:solidFill>
                <a:effectLst/>
                <a:latin typeface="Arial" charset="0"/>
                <a:ea typeface="+mn-ea"/>
                <a:cs typeface="Arial" charset="0"/>
              </a:rPr>
              <a:t>. After the event, this order may be scrutinized at a</a:t>
            </a:r>
          </a:p>
          <a:p>
            <a:r>
              <a:rPr lang="en-GB" sz="1200" kern="1200" dirty="0">
                <a:solidFill>
                  <a:schemeClr val="tx1"/>
                </a:solidFill>
                <a:effectLst/>
                <a:latin typeface="Arial" charset="0"/>
                <a:ea typeface="+mn-ea"/>
                <a:cs typeface="Arial" charset="0"/>
              </a:rPr>
              <a:t>tribunal. This scenario includes the target, front-line per-</a:t>
            </a:r>
          </a:p>
          <a:p>
            <a:r>
              <a:rPr lang="en-GB" sz="1200" kern="1200" dirty="0" err="1">
                <a:solidFill>
                  <a:schemeClr val="tx1"/>
                </a:solidFill>
                <a:effectLst/>
                <a:latin typeface="Arial" charset="0"/>
                <a:ea typeface="+mn-ea"/>
                <a:cs typeface="Arial" charset="0"/>
              </a:rPr>
              <a:t>sonnel</a:t>
            </a:r>
            <a:r>
              <a:rPr lang="en-GB" sz="1200" kern="1200" dirty="0">
                <a:solidFill>
                  <a:schemeClr val="tx1"/>
                </a:solidFill>
                <a:effectLst/>
                <a:latin typeface="Arial" charset="0"/>
                <a:ea typeface="+mn-ea"/>
                <a:cs typeface="Arial" charset="0"/>
              </a:rPr>
              <a:t>, analysts, a mission commander, tribunal jurors, and</a:t>
            </a:r>
          </a:p>
          <a:p>
            <a:r>
              <a:rPr lang="en-GB" sz="1200" kern="1200" dirty="0">
                <a:solidFill>
                  <a:schemeClr val="tx1"/>
                </a:solidFill>
                <a:effectLst/>
                <a:latin typeface="Arial" charset="0"/>
                <a:ea typeface="+mn-ea"/>
                <a:cs typeface="Arial" charset="0"/>
              </a:rPr>
              <a:t>a machine learning system that may be distributed across</a:t>
            </a:r>
          </a:p>
          <a:p>
            <a:r>
              <a:rPr lang="en-GB" sz="1200" kern="1200" dirty="0">
                <a:solidFill>
                  <a:schemeClr val="tx1"/>
                </a:solidFill>
                <a:effectLst/>
                <a:latin typeface="Arial" charset="0"/>
                <a:ea typeface="+mn-ea"/>
                <a:cs typeface="Arial" charset="0"/>
              </a:rPr>
              <a:t>several coalition partners.</a:t>
            </a:r>
          </a:p>
          <a:p>
            <a:r>
              <a:rPr lang="en-GB" sz="1200" kern="1200" dirty="0">
                <a:solidFill>
                  <a:schemeClr val="tx1"/>
                </a:solidFill>
                <a:effectLst/>
                <a:latin typeface="Arial" charset="0"/>
                <a:ea typeface="+mn-ea"/>
                <a:cs typeface="Arial" charset="0"/>
              </a:rPr>
              <a:t>– Creators: employees of the various coalition partners’ </a:t>
            </a:r>
            <a:r>
              <a:rPr lang="en-GB" sz="1200" kern="1200" dirty="0" err="1">
                <a:solidFill>
                  <a:schemeClr val="tx1"/>
                </a:solidFill>
                <a:effectLst/>
                <a:latin typeface="Arial" charset="0"/>
                <a:ea typeface="+mn-ea"/>
                <a:cs typeface="Arial" charset="0"/>
              </a:rPr>
              <a:t>mili</a:t>
            </a:r>
            <a:r>
              <a:rPr lang="en-GB" sz="1200" kern="1200" dirty="0">
                <a:solidFill>
                  <a:schemeClr val="tx1"/>
                </a:solidFill>
                <a:effectLst/>
                <a:latin typeface="Arial" charset="0"/>
                <a:ea typeface="+mn-ea"/>
                <a:cs typeface="Arial" charset="0"/>
              </a:rPr>
              <a:t>-</a:t>
            </a:r>
          </a:p>
          <a:p>
            <a:r>
              <a:rPr lang="en-GB" sz="1200" kern="1200" dirty="0" err="1">
                <a:solidFill>
                  <a:schemeClr val="tx1"/>
                </a:solidFill>
                <a:effectLst/>
                <a:latin typeface="Arial" charset="0"/>
                <a:ea typeface="+mn-ea"/>
                <a:cs typeface="Arial" charset="0"/>
              </a:rPr>
              <a:t>taries</a:t>
            </a:r>
            <a:r>
              <a:rPr lang="en-GB" sz="1200" kern="1200" dirty="0">
                <a:solidFill>
                  <a:schemeClr val="tx1"/>
                </a:solidFill>
                <a:effectLst/>
                <a:latin typeface="Arial" charset="0"/>
                <a:ea typeface="+mn-ea"/>
                <a:cs typeface="Arial" charset="0"/>
              </a:rPr>
              <a:t>, employees of any military contractors involved</a:t>
            </a:r>
          </a:p>
          <a:p>
            <a:r>
              <a:rPr lang="en-GB" sz="1200" kern="1200" dirty="0">
                <a:solidFill>
                  <a:schemeClr val="tx1"/>
                </a:solidFill>
                <a:effectLst/>
                <a:latin typeface="Arial" charset="0"/>
                <a:ea typeface="+mn-ea"/>
                <a:cs typeface="Arial" charset="0"/>
              </a:rPr>
              <a:t>– Operators: military analysts</a:t>
            </a:r>
          </a:p>
          <a:p>
            <a:r>
              <a:rPr lang="en-GB" sz="1200" kern="1200" dirty="0">
                <a:solidFill>
                  <a:schemeClr val="tx1"/>
                </a:solidFill>
                <a:effectLst/>
                <a:latin typeface="Arial" charset="0"/>
                <a:ea typeface="+mn-ea"/>
                <a:cs typeface="Arial" charset="0"/>
              </a:rPr>
              <a:t>– Executor: the mission commander</a:t>
            </a:r>
          </a:p>
          <a:p>
            <a:r>
              <a:rPr lang="en-GB" sz="1200" kern="1200" dirty="0">
                <a:solidFill>
                  <a:schemeClr val="tx1"/>
                </a:solidFill>
                <a:effectLst/>
                <a:latin typeface="Arial" charset="0"/>
                <a:ea typeface="+mn-ea"/>
                <a:cs typeface="Arial" charset="0"/>
              </a:rPr>
              <a:t>– Decision-subject: the target, or agent identified as the target</a:t>
            </a:r>
          </a:p>
          <a:p>
            <a:r>
              <a:rPr lang="en-GB" sz="1200" kern="1200" dirty="0">
                <a:solidFill>
                  <a:schemeClr val="tx1"/>
                </a:solidFill>
                <a:effectLst/>
                <a:latin typeface="Arial" charset="0"/>
                <a:ea typeface="+mn-ea"/>
                <a:cs typeface="Arial" charset="0"/>
              </a:rPr>
              <a:t>– Data-subjects: other individuals of interest, their known</a:t>
            </a:r>
          </a:p>
          <a:p>
            <a:r>
              <a:rPr lang="en-GB" sz="1200" kern="1200" dirty="0">
                <a:solidFill>
                  <a:schemeClr val="tx1"/>
                </a:solidFill>
                <a:effectLst/>
                <a:latin typeface="Arial" charset="0"/>
                <a:ea typeface="+mn-ea"/>
                <a:cs typeface="Arial" charset="0"/>
              </a:rPr>
              <a:t>associates</a:t>
            </a:r>
          </a:p>
          <a:p>
            <a:r>
              <a:rPr lang="en-GB" sz="1200" kern="1200" dirty="0">
                <a:solidFill>
                  <a:schemeClr val="tx1"/>
                </a:solidFill>
                <a:effectLst/>
                <a:latin typeface="Arial" charset="0"/>
                <a:ea typeface="+mn-ea"/>
                <a:cs typeface="Arial" charset="0"/>
              </a:rPr>
              <a:t>– Examiners: tribunal jurors</a:t>
            </a:r>
          </a:p>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To explore this, and other aspects of interpretability, we have developed an interpretability framework.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4</a:t>
            </a:fld>
            <a:endParaRPr lang="en-US"/>
          </a:p>
        </p:txBody>
      </p:sp>
    </p:spTree>
    <p:extLst>
      <p:ext uri="{BB962C8B-B14F-4D97-AF65-F5344CB8AC3E}">
        <p14:creationId xmlns:p14="http://schemas.microsoft.com/office/powerpoint/2010/main" val="837815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endParaRPr lang="en-GB" sz="1200" b="0" i="0" u="none" strike="noStrike" kern="1200" dirty="0">
              <a:solidFill>
                <a:schemeClr val="tx1"/>
              </a:solidFill>
              <a:effectLst/>
              <a:latin typeface="Arial" charset="0"/>
              <a:ea typeface="+mn-ea"/>
              <a:cs typeface="Arial" charset="0"/>
            </a:endParaRPr>
          </a:p>
          <a:p>
            <a:pPr rtl="0"/>
            <a:endParaRPr lang="en-GB" sz="1200" b="0" i="0" u="none" strike="noStrike" kern="1200" dirty="0">
              <a:solidFill>
                <a:schemeClr val="tx1"/>
              </a:solidFill>
              <a:effectLst/>
              <a:latin typeface="Arial" charset="0"/>
              <a:ea typeface="+mn-ea"/>
              <a:cs typeface="Arial" charset="0"/>
            </a:endParaRPr>
          </a:p>
          <a:p>
            <a:pPr rtl="0"/>
            <a:r>
              <a:rPr lang="en-GB" sz="1200" b="0" i="0" u="none" strike="noStrike" kern="1200" dirty="0">
                <a:solidFill>
                  <a:schemeClr val="tx1"/>
                </a:solidFill>
                <a:effectLst/>
                <a:latin typeface="Arial" charset="0"/>
                <a:ea typeface="+mn-ea"/>
                <a:cs typeface="Arial" charset="0"/>
              </a:rPr>
              <a:t>The framework</a:t>
            </a:r>
            <a:endParaRPr lang="en-GB" dirty="0">
              <a:effectLst/>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bringing together datasets, models and explanation techniques</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Easy comparison</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a:solidFill>
                  <a:schemeClr val="tx1"/>
                </a:solidFill>
                <a:effectLst/>
                <a:latin typeface="Arial" charset="0"/>
                <a:ea typeface="+mn-ea"/>
                <a:cs typeface="Arial" charset="0"/>
              </a:rPr>
              <a:t>Generate data for both analytics and for use in focus groups or trials with human participants. </a:t>
            </a:r>
          </a:p>
          <a:p>
            <a:pPr marL="171450" indent="-171450" rtl="0" fontAlgn="base">
              <a:buFontTx/>
              <a:buChar char="-"/>
            </a:pPr>
            <a:endParaRPr lang="en-GB" sz="1200" b="0" i="0" u="none" strike="noStrike" kern="1200" dirty="0">
              <a:solidFill>
                <a:schemeClr val="tx1"/>
              </a:solidFill>
              <a:effectLst/>
              <a:latin typeface="Arial" charset="0"/>
              <a:ea typeface="+mn-ea"/>
              <a:cs typeface="Arial" charset="0"/>
            </a:endParaRPr>
          </a:p>
          <a:p>
            <a:pPr marL="171450" indent="-171450" rtl="0" fontAlgn="base">
              <a:buFontTx/>
              <a:buChar char="-"/>
            </a:pPr>
            <a:r>
              <a:rPr lang="en-GB" sz="1200" b="0" i="0" u="none" strike="noStrike" kern="1200" dirty="0" err="1">
                <a:solidFill>
                  <a:schemeClr val="tx1"/>
                </a:solidFill>
                <a:effectLst/>
                <a:latin typeface="Arial" charset="0"/>
                <a:ea typeface="+mn-ea"/>
                <a:cs typeface="Arial" charset="0"/>
              </a:rPr>
              <a:t>Opensourced</a:t>
            </a:r>
            <a:r>
              <a:rPr lang="en-GB" sz="1200" b="0" i="0" u="none" strike="noStrike" kern="1200" dirty="0">
                <a:solidFill>
                  <a:schemeClr val="tx1"/>
                </a:solidFill>
                <a:effectLst/>
                <a:latin typeface="Arial" charset="0"/>
                <a:ea typeface="+mn-ea"/>
                <a:cs typeface="Arial" charset="0"/>
              </a:rPr>
              <a:t> and easily shareable tool that can be made use of in the wider DAIS and Machine Learning community.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a:p>
        </p:txBody>
      </p:sp>
    </p:spTree>
    <p:extLst>
      <p:ext uri="{BB962C8B-B14F-4D97-AF65-F5344CB8AC3E}">
        <p14:creationId xmlns:p14="http://schemas.microsoft.com/office/powerpoint/2010/main" val="298786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items in the framework</a:t>
            </a:r>
          </a:p>
          <a:p>
            <a:endParaRPr lang="en-US" dirty="0"/>
          </a:p>
          <a:p>
            <a:r>
              <a:rPr lang="en-US" dirty="0"/>
              <a:t>A range of items we’ve used in previous research as well as a range of popular datasets used for benchmarking and model architectures that have been shown to perform well against different benchmarks and in competitions as well as in practical applications. </a:t>
            </a:r>
          </a:p>
          <a:p>
            <a:endParaRPr lang="en-US" dirty="0"/>
          </a:p>
          <a:p>
            <a:r>
              <a:rPr lang="en-US" dirty="0"/>
              <a:t>The interpretability techniques are one receiving a lot of attention within the ML community.</a:t>
            </a:r>
          </a:p>
          <a:p>
            <a:endParaRPr lang="en-US" dirty="0"/>
          </a:p>
          <a:p>
            <a:r>
              <a:rPr lang="en-US" dirty="0"/>
              <a:t>This list is just the items we have currently, a bit later in the demo we’ll show the architecture behind the framework and discuss the ease at which items can be added.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6</a:t>
            </a:fld>
            <a:endParaRPr lang="en-US"/>
          </a:p>
        </p:txBody>
      </p:sp>
    </p:spTree>
    <p:extLst>
      <p:ext uri="{BB962C8B-B14F-4D97-AF65-F5344CB8AC3E}">
        <p14:creationId xmlns:p14="http://schemas.microsoft.com/office/powerpoint/2010/main" val="34122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framework interface we’re using currently. </a:t>
            </a:r>
          </a:p>
          <a:p>
            <a:endParaRPr lang="en-US" dirty="0"/>
          </a:p>
          <a:p>
            <a:r>
              <a:rPr lang="en-US" dirty="0"/>
              <a:t>It has a section for datasets</a:t>
            </a:r>
          </a:p>
          <a:p>
            <a:r>
              <a:rPr lang="en-US" dirty="0"/>
              <a:t>	…</a:t>
            </a:r>
          </a:p>
          <a:p>
            <a:r>
              <a:rPr lang="en-US" dirty="0"/>
              <a:t>Models</a:t>
            </a:r>
          </a:p>
          <a:p>
            <a:r>
              <a:rPr lang="en-US" dirty="0"/>
              <a:t>	…</a:t>
            </a:r>
          </a:p>
          <a:p>
            <a:r>
              <a:rPr lang="en-US" dirty="0"/>
              <a:t>Explanations </a:t>
            </a:r>
          </a:p>
          <a:p>
            <a:r>
              <a:rPr lang="en-US" dirty="0"/>
              <a:t>	… </a:t>
            </a:r>
          </a:p>
          <a:p>
            <a:endParaRPr lang="en-US" dirty="0"/>
          </a:p>
          <a:p>
            <a:r>
              <a:rPr lang="en-US" dirty="0"/>
              <a:t>It’s worth noting for now that this interface is decoupled from the code that manages the execution and use of the items within the framework. This means that although this interface has been designed to be useful for us as researchers exploring these different items. You’re not locked in to using this format and I’ll discuss this  in a few slides time. </a:t>
            </a:r>
          </a:p>
          <a:p>
            <a:endParaRPr lang="en-US" dirty="0"/>
          </a:p>
          <a:p>
            <a:r>
              <a:rPr lang="en-US" dirty="0"/>
              <a:t>We’ll now show a few use cases that this interface provides. </a:t>
            </a:r>
          </a:p>
        </p:txBody>
      </p:sp>
      <p:sp>
        <p:nvSpPr>
          <p:cNvPr id="4" name="Slide Number Placeholder 3"/>
          <p:cNvSpPr>
            <a:spLocks noGrp="1"/>
          </p:cNvSpPr>
          <p:nvPr>
            <p:ph type="sldNum" sz="quarter" idx="10"/>
          </p:nvPr>
        </p:nvSpPr>
        <p:spPr/>
        <p:txBody>
          <a:bodyPr/>
          <a:lstStyle/>
          <a:p>
            <a:fld id="{05C4898A-41A8-49D6-8E48-9D853EBFDD60}" type="slidenum">
              <a:rPr lang="en-US" smtClean="0"/>
              <a:pPr/>
              <a:t>7</a:t>
            </a:fld>
            <a:endParaRPr lang="en-US"/>
          </a:p>
        </p:txBody>
      </p:sp>
    </p:spTree>
    <p:extLst>
      <p:ext uri="{BB962C8B-B14F-4D97-AF65-F5344CB8AC3E}">
        <p14:creationId xmlns:p14="http://schemas.microsoft.com/office/powerpoint/2010/main" val="177255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Arial" charset="0"/>
                <a:ea typeface="+mn-ea"/>
                <a:cs typeface="Arial" charset="0"/>
              </a:rPr>
              <a:t>Use Cases</a:t>
            </a:r>
            <a:endParaRPr lang="en-GB" dirty="0">
              <a:effectLst/>
            </a:endParaRPr>
          </a:p>
          <a:p>
            <a:pPr rtl="0" fontAlgn="base"/>
            <a:r>
              <a:rPr lang="en-GB" sz="1200" b="0" i="0" u="none" strike="noStrike" kern="1200" dirty="0">
                <a:solidFill>
                  <a:schemeClr val="tx1"/>
                </a:solidFill>
                <a:effectLst/>
                <a:latin typeface="Arial" charset="0"/>
                <a:ea typeface="+mn-ea"/>
                <a:cs typeface="Arial" charset="0"/>
              </a:rPr>
              <a:t>One model, multiple techniques , compare the outputs. In the context of looking for metrics or looking for viable decision support techniques,</a:t>
            </a:r>
          </a:p>
          <a:p>
            <a:pPr lvl="1" rtl="0" fontAlgn="base"/>
            <a:r>
              <a:rPr lang="en-GB" sz="1200" b="0" i="0" u="none" strike="noStrike" kern="1200" dirty="0">
                <a:solidFill>
                  <a:schemeClr val="tx1"/>
                </a:solidFill>
                <a:effectLst/>
                <a:latin typeface="Arial" charset="0"/>
                <a:ea typeface="+mn-ea"/>
                <a:cs typeface="Arial" charset="0"/>
              </a:rPr>
              <a:t>Researchers can quickly use it to generate data to show to subject matter experts. </a:t>
            </a:r>
          </a:p>
          <a:p>
            <a:pPr lvl="1" rtl="0" fontAlgn="base"/>
            <a:r>
              <a:rPr lang="en-GB" sz="1200" b="0" i="0" u="none" strike="noStrike" kern="1200" dirty="0">
                <a:solidFill>
                  <a:schemeClr val="tx1"/>
                </a:solidFill>
                <a:effectLst/>
                <a:latin typeface="Arial" charset="0"/>
                <a:ea typeface="+mn-ea"/>
                <a:cs typeface="Arial" charset="0"/>
              </a:rPr>
              <a:t>It’s also available and easy to use so SMEs or non-ML-trained researchers can use it and build their own intuitions or conduct research</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a:p>
        </p:txBody>
      </p:sp>
    </p:spTree>
    <p:extLst>
      <p:ext uri="{BB962C8B-B14F-4D97-AF65-F5344CB8AC3E}">
        <p14:creationId xmlns:p14="http://schemas.microsoft.com/office/powerpoint/2010/main" val="381728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Arial" charset="0"/>
                <a:ea typeface="+mn-ea"/>
                <a:cs typeface="Arial" charset="0"/>
              </a:rPr>
              <a:t>One model multiple explanations from same technique, spots instability</a:t>
            </a:r>
          </a:p>
          <a:p>
            <a:pPr lvl="1" rtl="0" fontAlgn="base"/>
            <a:r>
              <a:rPr lang="en-GB" sz="1200" b="0" i="0" u="none" strike="noStrike" kern="1200" dirty="0">
                <a:solidFill>
                  <a:schemeClr val="tx1"/>
                </a:solidFill>
                <a:effectLst/>
                <a:latin typeface="Arial" charset="0"/>
                <a:ea typeface="+mn-ea"/>
                <a:cs typeface="Arial" charset="0"/>
              </a:rPr>
              <a:t>West Point cadet work</a:t>
            </a:r>
          </a:p>
          <a:p>
            <a:pPr lvl="2" rtl="0" fontAlgn="base"/>
            <a:r>
              <a:rPr lang="en-GB" sz="1200" b="0" i="0" u="none" strike="noStrike" kern="1200" dirty="0">
                <a:solidFill>
                  <a:schemeClr val="tx1"/>
                </a:solidFill>
                <a:effectLst/>
                <a:latin typeface="Arial" charset="0"/>
                <a:ea typeface="+mn-ea"/>
                <a:cs typeface="Arial" charset="0"/>
              </a:rPr>
              <a:t>Non ML trained but know python</a:t>
            </a: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a:p>
        </p:txBody>
      </p:sp>
    </p:spTree>
    <p:extLst>
      <p:ext uri="{BB962C8B-B14F-4D97-AF65-F5344CB8AC3E}">
        <p14:creationId xmlns:p14="http://schemas.microsoft.com/office/powerpoint/2010/main" val="4005770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tif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557548"/>
            <a:ext cx="9144001" cy="2297827"/>
          </a:xfrm>
          <a:prstGeom prst="rect">
            <a:avLst/>
          </a:prstGeom>
        </p:spPr>
      </p:pic>
      <p:sp>
        <p:nvSpPr>
          <p:cNvPr id="21" name="Text Placeholder 5"/>
          <p:cNvSpPr>
            <a:spLocks noGrp="1"/>
          </p:cNvSpPr>
          <p:nvPr>
            <p:ph type="body" sz="quarter" idx="10" hasCustomPrompt="1"/>
          </p:nvPr>
        </p:nvSpPr>
        <p:spPr>
          <a:xfrm>
            <a:off x="274320" y="5273590"/>
            <a:ext cx="7248378" cy="338328"/>
          </a:xfrm>
          <a:prstGeom prst="rect">
            <a:avLst/>
          </a:prstGeom>
        </p:spPr>
        <p:txBody>
          <a:bodyPr anchor="ctr" anchorCtr="0"/>
          <a:lstStyle>
            <a:lvl1pPr marL="0" indent="0">
              <a:spcBef>
                <a:spcPts val="1760"/>
              </a:spcBef>
              <a:buNone/>
              <a:defRPr sz="2400">
                <a:solidFill>
                  <a:schemeClr val="tx2"/>
                </a:solidFill>
              </a:defRPr>
            </a:lvl1pPr>
            <a:lvl5pPr>
              <a:buNone/>
              <a:defRPr/>
            </a:lvl5pPr>
          </a:lstStyle>
          <a:p>
            <a:pPr lvl="0"/>
            <a:r>
              <a:rPr lang="en-US" dirty="0"/>
              <a:t>Subtitle of presentation</a:t>
            </a:r>
          </a:p>
        </p:txBody>
      </p:sp>
      <p:sp>
        <p:nvSpPr>
          <p:cNvPr id="22" name="Title 8"/>
          <p:cNvSpPr>
            <a:spLocks noGrp="1"/>
          </p:cNvSpPr>
          <p:nvPr>
            <p:ph type="title" hasCustomPrompt="1"/>
          </p:nvPr>
        </p:nvSpPr>
        <p:spPr>
          <a:xfrm>
            <a:off x="246888" y="4982347"/>
            <a:ext cx="7275810" cy="338328"/>
          </a:xfrm>
          <a:prstGeom prst="rect">
            <a:avLst/>
          </a:prstGeom>
        </p:spPr>
        <p:txBody>
          <a:bodyPr wrap="square" anchor="b" anchorCtr="0"/>
          <a:lstStyle>
            <a:lvl1pPr>
              <a:defRPr sz="4000" baseline="0">
                <a:solidFill>
                  <a:srgbClr val="6D6E1F"/>
                </a:solidFill>
              </a:defRPr>
            </a:lvl1pPr>
          </a:lstStyle>
          <a:p>
            <a:r>
              <a:rPr lang="en-US" dirty="0"/>
              <a:t>DAIS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45742" y="610825"/>
            <a:ext cx="1682496" cy="1682496"/>
          </a:xfrm>
          <a:prstGeom prst="rect">
            <a:avLst/>
          </a:prstGeom>
        </p:spPr>
      </p:pic>
      <p:sp>
        <p:nvSpPr>
          <p:cNvPr id="9" name="Rectangle 8"/>
          <p:cNvSpPr/>
          <p:nvPr userDrawn="1"/>
        </p:nvSpPr>
        <p:spPr>
          <a:xfrm>
            <a:off x="3470" y="6605409"/>
            <a:ext cx="9144000" cy="218301"/>
          </a:xfrm>
          <a:prstGeom prst="rect">
            <a:avLst/>
          </a:prstGeom>
        </p:spPr>
        <p:txBody>
          <a:bodyPr wrap="square">
            <a:spAutoFit/>
          </a:bodyPr>
          <a:lstStyle/>
          <a:p>
            <a:pPr algn="ctr"/>
            <a:r>
              <a:rPr lang="en-US" sz="1067" dirty="0">
                <a:solidFill>
                  <a:srgbClr val="010000">
                    <a:alpha val="90000"/>
                  </a:srgbClr>
                </a:solidFill>
                <a:latin typeface="Arial" charset="0"/>
              </a:rPr>
              <a:t>DISTRIBUTED ANALYTICS AND INFORMATION SCIENCE INTERNATIONAL TECHNOLOGY ALLIANCE</a:t>
            </a:r>
            <a:endParaRPr lang="en-US" sz="1067" dirty="0">
              <a:solidFill>
                <a:srgbClr val="010000">
                  <a:alpha val="90000"/>
                </a:srgbClr>
              </a:solidFill>
            </a:endParaRPr>
          </a:p>
        </p:txBody>
      </p:sp>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03602" y="5520689"/>
            <a:ext cx="566776" cy="215193"/>
          </a:xfrm>
          <a:prstGeom prst="rect">
            <a:avLst/>
          </a:prstGeom>
        </p:spPr>
      </p:pic>
      <p:pic>
        <p:nvPicPr>
          <p:cNvPr id="17" name="Picture 1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7070" y="4767101"/>
            <a:ext cx="619841" cy="287975"/>
          </a:xfrm>
          <a:prstGeom prst="rect">
            <a:avLst/>
          </a:prstGeom>
        </p:spPr>
      </p:pic>
    </p:spTree>
  </p:cSld>
  <p:clrMapOvr>
    <a:masterClrMapping/>
  </p:clrMapOvr>
  <p:extLst mod="1">
    <p:ext uri="{DCECCB84-F9BA-43D5-87BE-67443E8EF086}">
      <p15:sldGuideLst xmlns:p15="http://schemas.microsoft.com/office/powerpoint/2012/main">
        <p15:guide id="1" orient="horz" pos="3249" userDrawn="1">
          <p15:clr>
            <a:srgbClr val="FBAE40"/>
          </p15:clr>
        </p15:guide>
        <p15:guide id="2" orient="horz" pos="356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knowledgement">
    <p:spTree>
      <p:nvGrpSpPr>
        <p:cNvPr id="1" name=""/>
        <p:cNvGrpSpPr/>
        <p:nvPr/>
      </p:nvGrpSpPr>
      <p:grpSpPr>
        <a:xfrm>
          <a:off x="0" y="0"/>
          <a:ext cx="0" cy="0"/>
          <a:chOff x="0" y="0"/>
          <a:chExt cx="0" cy="0"/>
        </a:xfrm>
      </p:grpSpPr>
      <p:sp>
        <p:nvSpPr>
          <p:cNvPr id="6" name="Rectangle 5"/>
          <p:cNvSpPr/>
          <p:nvPr userDrawn="1"/>
        </p:nvSpPr>
        <p:spPr bwMode="auto">
          <a:xfrm>
            <a:off x="0" y="0"/>
            <a:ext cx="9144000" cy="563880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8686800" cy="3656012"/>
          </a:xfrm>
          <a:prstGeom prst="rect">
            <a:avLst/>
          </a:prstGeom>
        </p:spPr>
        <p:txBody>
          <a:bodyPr/>
          <a:lstStyle>
            <a:lvl1pPr marL="0" indent="0">
              <a:lnSpc>
                <a:spcPct val="150000"/>
              </a:lnSpc>
              <a:buNone/>
              <a:defRPr sz="1867">
                <a:latin typeface="Arial" pitchFamily="34" charset="0"/>
                <a:cs typeface="Arial" pitchFamily="34" charset="0"/>
              </a:defRPr>
            </a:lvl1pPr>
            <a:lvl2pPr marL="461422" indent="0">
              <a:buNone/>
              <a:defRPr sz="2400">
                <a:latin typeface="Arial" pitchFamily="34" charset="0"/>
                <a:cs typeface="Arial" pitchFamily="34" charset="0"/>
              </a:defRPr>
            </a:lvl2pPr>
            <a:lvl3pPr marL="910144" indent="0">
              <a:buNone/>
              <a:defRPr sz="2133">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
        <p:nvSpPr>
          <p:cNvPr id="5"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titl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46888" y="4980321"/>
            <a:ext cx="7248378" cy="338328"/>
          </a:xfrm>
          <a:prstGeom prst="rect">
            <a:avLst/>
          </a:prstGeom>
        </p:spPr>
        <p:txBody>
          <a:bodyPr anchor="b" anchorCtr="0"/>
          <a:lstStyle>
            <a:lvl1pPr algn="l">
              <a:defRPr sz="4000">
                <a:solidFill>
                  <a:srgbClr val="2B3897"/>
                </a:solidFill>
              </a:defRPr>
            </a:lvl1pPr>
          </a:lstStyle>
          <a:p>
            <a:r>
              <a:rPr lang="en-US" dirty="0"/>
              <a:t>DAIS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565916"/>
            <a:ext cx="9155156" cy="2300630"/>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45742" y="610825"/>
            <a:ext cx="1682496" cy="1682496"/>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03602" y="5520689"/>
            <a:ext cx="566776" cy="215193"/>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477070" y="4767101"/>
            <a:ext cx="619841" cy="287975"/>
          </a:xfrm>
          <a:prstGeom prst="rect">
            <a:avLst/>
          </a:prstGeom>
        </p:spPr>
      </p:pic>
      <p:sp>
        <p:nvSpPr>
          <p:cNvPr id="18" name="Text Placeholder 5"/>
          <p:cNvSpPr>
            <a:spLocks noGrp="1"/>
          </p:cNvSpPr>
          <p:nvPr>
            <p:ph type="body" sz="quarter" idx="11" hasCustomPrompt="1"/>
          </p:nvPr>
        </p:nvSpPr>
        <p:spPr>
          <a:xfrm>
            <a:off x="274320" y="5273590"/>
            <a:ext cx="7006590" cy="338328"/>
          </a:xfrm>
          <a:prstGeom prst="rect">
            <a:avLst/>
          </a:prstGeom>
        </p:spPr>
        <p:txBody>
          <a:bodyPr anchor="ctr" anchorCtr="0"/>
          <a:lstStyle>
            <a:lvl1pPr marL="0" indent="0">
              <a:spcBef>
                <a:spcPts val="1760"/>
              </a:spcBef>
              <a:buNone/>
              <a:defRPr sz="2400">
                <a:solidFill>
                  <a:schemeClr val="tx2"/>
                </a:solidFill>
              </a:defRPr>
            </a:lvl1pPr>
            <a:lvl5pPr>
              <a:buNone/>
              <a:defRPr/>
            </a:lvl5pPr>
          </a:lstStyle>
          <a:p>
            <a:pPr lvl="0"/>
            <a:r>
              <a:rPr lang="en-US" dirty="0"/>
              <a:t>Subtitle of presentation</a:t>
            </a:r>
          </a:p>
        </p:txBody>
      </p:sp>
      <p:sp>
        <p:nvSpPr>
          <p:cNvPr id="20" name="Rectangle 19"/>
          <p:cNvSpPr/>
          <p:nvPr userDrawn="1"/>
        </p:nvSpPr>
        <p:spPr>
          <a:xfrm>
            <a:off x="3470" y="6605409"/>
            <a:ext cx="9144000" cy="218301"/>
          </a:xfrm>
          <a:prstGeom prst="rect">
            <a:avLst/>
          </a:prstGeom>
        </p:spPr>
        <p:txBody>
          <a:bodyPr wrap="square">
            <a:spAutoFit/>
          </a:bodyPr>
          <a:lstStyle/>
          <a:p>
            <a:pPr algn="ctr"/>
            <a:r>
              <a:rPr lang="en-US" sz="1067" dirty="0">
                <a:solidFill>
                  <a:srgbClr val="010000">
                    <a:alpha val="90000"/>
                  </a:srgbClr>
                </a:solidFill>
                <a:latin typeface="Arial" charset="0"/>
              </a:rPr>
              <a:t>DISTRIBUTED ANALYTICS AND INFORMATION SCIENCE INTERNATIONAL TECHNOLOGY ALLIANCE</a:t>
            </a:r>
            <a:endParaRPr lang="en-US" sz="1067" dirty="0">
              <a:solidFill>
                <a:srgbClr val="010000">
                  <a:alpha val="90000"/>
                </a:srgb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10" name="Rectangle 9"/>
          <p:cNvSpPr/>
          <p:nvPr userDrawn="1"/>
        </p:nvSpPr>
        <p:spPr bwMode="auto">
          <a:xfrm>
            <a:off x="0" y="6549391"/>
            <a:ext cx="9144000" cy="30861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6" name="Picture Placeholder 5"/>
          <p:cNvSpPr>
            <a:spLocks noGrp="1"/>
          </p:cNvSpPr>
          <p:nvPr>
            <p:ph type="pic" sz="quarter" idx="11"/>
          </p:nvPr>
        </p:nvSpPr>
        <p:spPr>
          <a:xfrm>
            <a:off x="0" y="9144"/>
            <a:ext cx="9144000" cy="6858000"/>
          </a:xfrm>
          <a:prstGeom prst="rect">
            <a:avLst/>
          </a:prstGeo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328613" y="5070815"/>
            <a:ext cx="8503920" cy="526640"/>
          </a:xfrm>
          <a:prstGeom prst="rect">
            <a:avLst/>
          </a:prstGeom>
        </p:spPr>
        <p:txBody>
          <a:bodyPr/>
          <a:lstStyle>
            <a:lvl1pPr>
              <a:defRPr sz="2800" b="1">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4000" y="5652000"/>
            <a:ext cx="7246800" cy="923330"/>
          </a:xfrm>
          <a:prstGeom prst="rect">
            <a:avLst/>
          </a:prstGeom>
        </p:spPr>
        <p:txBody>
          <a:bodyPr>
            <a:noAutofit/>
          </a:bodyPr>
          <a:lstStyle>
            <a:lvl1pPr marL="0" indent="0">
              <a:buNone/>
              <a:defRPr lang="en-US" sz="18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
        <p:nvSpPr>
          <p:cNvPr id="5" name="Slide Number Placeholder 4"/>
          <p:cNvSpPr>
            <a:spLocks noGrp="1"/>
          </p:cNvSpPr>
          <p:nvPr>
            <p:ph type="sldNum" sz="quarter" idx="12"/>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14868"/>
            <a:ext cx="9144000" cy="4526280"/>
          </a:xfrm>
          <a:prstGeom prst="rect">
            <a:avLst/>
          </a:prstGeo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4856364"/>
            <a:ext cx="8503920" cy="300937"/>
          </a:xfrm>
          <a:prstGeom prst="rect">
            <a:avLst/>
          </a:prstGeom>
        </p:spPr>
        <p:txBody>
          <a:bodyPr/>
          <a:lstStyle>
            <a:lvl1pPr>
              <a:defRPr sz="2000" b="1">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5130680"/>
            <a:ext cx="7315200" cy="914400"/>
          </a:xfrm>
          <a:prstGeom prst="rect">
            <a:avLst/>
          </a:prstGeom>
        </p:spPr>
        <p:txBody>
          <a:bodyPr/>
          <a:lstStyle>
            <a:lvl1pPr marL="0" indent="0">
              <a:buNone/>
              <a:defRPr sz="1800"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9" name="Slide Number Placeholder 4"/>
          <p:cNvSpPr>
            <a:spLocks noGrp="1"/>
          </p:cNvSpPr>
          <p:nvPr>
            <p:ph type="sldNum" sz="quarter" idx="13"/>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9" name="Rectangle 8"/>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hasCustomPrompt="1"/>
          </p:nvPr>
        </p:nvSpPr>
        <p:spPr>
          <a:xfrm>
            <a:off x="328613" y="292100"/>
            <a:ext cx="8686800" cy="526640"/>
          </a:xfrm>
          <a:prstGeom prst="rect">
            <a:avLst/>
          </a:prstGeo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800" b="1">
                <a:solidFill>
                  <a:schemeClr val="tx1">
                    <a:lumMod val="50000"/>
                  </a:schemeClr>
                </a:solidFill>
              </a:defRPr>
            </a:lvl1pPr>
          </a:lstStyle>
          <a:p>
            <a:r>
              <a:rPr lang="en-US" dirty="0"/>
              <a:t>Table of contents/Agenda template</a:t>
            </a:r>
          </a:p>
        </p:txBody>
      </p:sp>
      <p:sp>
        <p:nvSpPr>
          <p:cNvPr id="8" name="Text Placeholder 6"/>
          <p:cNvSpPr>
            <a:spLocks noGrp="1"/>
          </p:cNvSpPr>
          <p:nvPr>
            <p:ph type="body" sz="quarter" idx="12" hasCustomPrompt="1"/>
          </p:nvPr>
        </p:nvSpPr>
        <p:spPr>
          <a:xfrm>
            <a:off x="3163827" y="1828800"/>
            <a:ext cx="5687845" cy="4114800"/>
          </a:xfrm>
          <a:prstGeom prst="rect">
            <a:avLst/>
          </a:prstGeom>
        </p:spPr>
        <p:txBody>
          <a:bodyPr lIns="0" tIns="91440" bIns="0"/>
          <a:lstStyle>
            <a:lvl1pPr marL="0" indent="0">
              <a:lnSpc>
                <a:spcPts val="1733"/>
              </a:lnSpc>
              <a:spcBef>
                <a:spcPts val="1440"/>
              </a:spcBef>
              <a:buNone/>
              <a:defRPr sz="16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828800"/>
            <a:ext cx="2743200" cy="4114800"/>
          </a:xfrm>
          <a:prstGeom prst="rect">
            <a:avLst/>
          </a:prstGeom>
        </p:spPr>
        <p:txBody>
          <a:bodyPr/>
          <a:lstStyle>
            <a:lvl1pPr marL="0" indent="0">
              <a:buNone/>
              <a:defRPr sz="2000"/>
            </a:lvl1pPr>
          </a:lstStyle>
          <a:p>
            <a:pPr lvl="0"/>
            <a:r>
              <a:rPr lang="en-US" dirty="0"/>
              <a:t>Content heading</a:t>
            </a:r>
          </a:p>
        </p:txBody>
      </p:sp>
      <p:sp>
        <p:nvSpPr>
          <p:cNvPr id="7"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Content">
    <p:spTree>
      <p:nvGrpSpPr>
        <p:cNvPr id="1" name=""/>
        <p:cNvGrpSpPr/>
        <p:nvPr/>
      </p:nvGrpSpPr>
      <p:grpSpPr>
        <a:xfrm>
          <a:off x="0" y="0"/>
          <a:ext cx="0" cy="0"/>
          <a:chOff x="0" y="0"/>
          <a:chExt cx="0" cy="0"/>
        </a:xfrm>
      </p:grpSpPr>
      <p:sp>
        <p:nvSpPr>
          <p:cNvPr id="6" name="Rectangle 5"/>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8686800"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Bullet Content">
    <p:spTree>
      <p:nvGrpSpPr>
        <p:cNvPr id="1" name=""/>
        <p:cNvGrpSpPr/>
        <p:nvPr/>
      </p:nvGrpSpPr>
      <p:grpSpPr>
        <a:xfrm>
          <a:off x="0" y="0"/>
          <a:ext cx="0" cy="0"/>
          <a:chOff x="0" y="0"/>
          <a:chExt cx="0" cy="0"/>
        </a:xfrm>
      </p:grpSpPr>
      <p:sp>
        <p:nvSpPr>
          <p:cNvPr id="7" name="Rectangle 6"/>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328613" y="292101"/>
            <a:ext cx="8686800" cy="526640"/>
          </a:xfrm>
          <a:prstGeom prst="rect">
            <a:avLst/>
          </a:prstGeom>
        </p:spPr>
        <p:txBody>
          <a:bodyPr/>
          <a:lstStyle>
            <a:lvl1pPr>
              <a:defRPr sz="2800" b="1">
                <a:solidFill>
                  <a:schemeClr val="tx1">
                    <a:lumMod val="50000"/>
                  </a:schemeClr>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827215"/>
            <a:ext cx="4151312"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9" y="1827215"/>
            <a:ext cx="4151313" cy="3656012"/>
          </a:xfrm>
          <a:prstGeom prst="rect">
            <a:avLst/>
          </a:prstGeom>
        </p:spPr>
        <p:txBody>
          <a:bodyPr/>
          <a:lstStyle>
            <a:lvl1pPr>
              <a:defRPr sz="2400">
                <a:latin typeface="Arial" pitchFamily="34" charset="0"/>
                <a:cs typeface="Arial" pitchFamily="34" charset="0"/>
              </a:defRPr>
            </a:lvl1pPr>
            <a:lvl2pPr>
              <a:defRPr sz="2200">
                <a:latin typeface="Arial" pitchFamily="34" charset="0"/>
                <a:cs typeface="Arial" pitchFamily="34" charset="0"/>
              </a:defRPr>
            </a:lvl2pPr>
            <a:lvl3pPr>
              <a:defRPr sz="2000">
                <a:latin typeface="Arial" pitchFamily="34" charset="0"/>
                <a:cs typeface="Arial" pitchFamily="34" charset="0"/>
              </a:defRPr>
            </a:lvl3pPr>
            <a:lvl4pPr>
              <a:defRPr sz="2400"/>
            </a:lvl4pPr>
            <a:lvl5pPr>
              <a:defRPr sz="2400"/>
            </a:lvl5pPr>
            <a:lvl6pPr>
              <a:defRPr sz="2400"/>
            </a:lvl6pPr>
            <a:lvl7pPr>
              <a:defRPr sz="2400"/>
            </a:lvl7pPr>
            <a:lvl8pPr>
              <a:defRPr sz="2400"/>
            </a:lvl8pPr>
            <a:lvl9pPr>
              <a:defRPr sz="2400"/>
            </a:lvl9pPr>
          </a:lstStyle>
          <a:p>
            <a:pPr marL="230712" marR="0" lvl="0" indent="-230712" algn="l" defTabSz="1219170" rtl="0" eaLnBrk="1" fontAlgn="base" latinLnBrk="0" hangingPunct="1">
              <a:lnSpc>
                <a:spcPct val="100000"/>
              </a:lnSpc>
              <a:spcBef>
                <a:spcPct val="50000"/>
              </a:spcBef>
              <a:spcAft>
                <a:spcPct val="0"/>
              </a:spcAft>
              <a:buClr>
                <a:srgbClr val="6D6E70"/>
              </a:buClr>
              <a:buSzPct val="90000"/>
              <a:buFont typeface="Wingdings" pitchFamily="2" charset="2"/>
              <a:buChar char="§"/>
              <a:tabLst/>
              <a:defRPr/>
            </a:pPr>
            <a:r>
              <a:rPr lang="en-US" dirty="0"/>
              <a:t>Click to edit Master text styles</a:t>
            </a:r>
          </a:p>
          <a:p>
            <a:pPr lvl="1"/>
            <a:r>
              <a:rPr lang="en-US" dirty="0"/>
              <a:t>Second level</a:t>
            </a:r>
          </a:p>
          <a:p>
            <a:pPr lvl="2"/>
            <a:r>
              <a:rPr lang="en-US" dirty="0"/>
              <a:t>Third level</a:t>
            </a:r>
          </a:p>
          <a:p>
            <a:pPr lvl="4"/>
            <a:r>
              <a:rPr lang="en-US" dirty="0"/>
              <a:t>Fifth level</a:t>
            </a:r>
          </a:p>
        </p:txBody>
      </p:sp>
      <p:sp>
        <p:nvSpPr>
          <p:cNvPr id="6"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userDrawn="1"/>
        </p:nvSpPr>
        <p:spPr bwMode="auto">
          <a:xfrm>
            <a:off x="0" y="0"/>
            <a:ext cx="9144000" cy="1331424"/>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
        <p:nvSpPr>
          <p:cNvPr id="2" name="Title 1"/>
          <p:cNvSpPr>
            <a:spLocks noGrp="1"/>
          </p:cNvSpPr>
          <p:nvPr>
            <p:ph type="title"/>
          </p:nvPr>
        </p:nvSpPr>
        <p:spPr>
          <a:xfrm>
            <a:off x="1792288" y="4550959"/>
            <a:ext cx="5486400" cy="526640"/>
          </a:xfrm>
          <a:prstGeom prst="rect">
            <a:avLst/>
          </a:prstGeo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4267">
                <a:latin typeface="Arial" pitchFamily="34" charset="0"/>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1792288" y="5367339"/>
            <a:ext cx="5486400" cy="804863"/>
          </a:xfrm>
          <a:prstGeom prst="rect">
            <a:avLst/>
          </a:prstGeom>
        </p:spPr>
        <p:txBody>
          <a:bodyPr/>
          <a:lstStyle>
            <a:lvl1pPr marL="0" indent="0">
              <a:buNone/>
              <a:defRPr sz="2000">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6"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0"/>
          </p:nvPr>
        </p:nvSpPr>
        <p:spPr>
          <a:xfrm>
            <a:off x="4164636" y="6491699"/>
            <a:ext cx="719601" cy="225580"/>
          </a:xfrm>
          <a:prstGeom prst="rect">
            <a:avLst/>
          </a:prstGeom>
        </p:spPr>
        <p:txBody>
          <a:bodyPr/>
          <a:lstStyle>
            <a:lvl1pPr algn="ctr">
              <a:defRPr sz="1333">
                <a:latin typeface="Arial" charset="0"/>
                <a:ea typeface="Arial" charset="0"/>
                <a:cs typeface="Arial" charset="0"/>
              </a:defRPr>
            </a:lvl1pPr>
          </a:lstStyle>
          <a:p>
            <a:fld id="{243B09B9-FE11-485D-B193-4DE649C9C9A3}" type="slidenum">
              <a:rPr lang="en-US" smtClean="0"/>
              <a:pPr/>
              <a:t>‹#›</a:t>
            </a:fld>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66176" y="5974562"/>
            <a:ext cx="773603" cy="77360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549391"/>
            <a:ext cx="9144000" cy="308610"/>
          </a:xfrm>
          <a:prstGeom prst="rect">
            <a:avLst/>
          </a:prstGeom>
          <a:solidFill>
            <a:srgbClr val="6D6E1F">
              <a:alpha val="19000"/>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a:ln>
                <a:noFill/>
              </a:ln>
              <a:solidFill>
                <a:srgbClr val="191919"/>
              </a:solidFill>
              <a:effectLst/>
              <a:latin typeface="HelvNeue Light for IBM"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 id="2147483697" r:id="rId2"/>
    <p:sldLayoutId id="2147483690" r:id="rId3"/>
    <p:sldLayoutId id="2147483691" r:id="rId4"/>
    <p:sldLayoutId id="2147483693" r:id="rId5"/>
    <p:sldLayoutId id="2147483698" r:id="rId6"/>
    <p:sldLayoutId id="2147483668" r:id="rId7"/>
    <p:sldLayoutId id="2147483673" r:id="rId8"/>
    <p:sldLayoutId id="2147483671" r:id="rId9"/>
    <p:sldLayoutId id="2147483699" r:id="rId10"/>
  </p:sldLayoutIdLst>
  <p:hf hdr="0" ftr="0" dt="0"/>
  <p:txStyles>
    <p:titleStyle>
      <a:lvl1pPr algn="l" rtl="0" fontAlgn="base">
        <a:lnSpc>
          <a:spcPct val="90000"/>
        </a:lnSpc>
        <a:spcBef>
          <a:spcPct val="0"/>
        </a:spcBef>
        <a:spcAft>
          <a:spcPct val="0"/>
        </a:spcAft>
        <a:defRPr sz="3733">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p:titleStyle>
    <p:bodyStyle>
      <a:lvl1pPr marL="230712" indent="-230712" algn="l" rtl="0" fontAlgn="base">
        <a:spcBef>
          <a:spcPct val="50000"/>
        </a:spcBef>
        <a:spcAft>
          <a:spcPct val="0"/>
        </a:spcAft>
        <a:buClr>
          <a:srgbClr val="6D6E70"/>
        </a:buClr>
        <a:buSzPct val="90000"/>
        <a:buFont typeface="Wingdings" pitchFamily="2" charset="2"/>
        <a:buChar char="§"/>
        <a:defRPr sz="2133">
          <a:solidFill>
            <a:srgbClr val="6D6E70"/>
          </a:solidFill>
          <a:latin typeface="Arial" pitchFamily="34" charset="0"/>
          <a:ea typeface="+mn-ea"/>
          <a:cs typeface="Arial" pitchFamily="34" charset="0"/>
        </a:defRPr>
      </a:lvl1pPr>
      <a:lvl2pPr marL="679434" indent="-218012" algn="l" rtl="0" fontAlgn="base">
        <a:spcBef>
          <a:spcPct val="0"/>
        </a:spcBef>
        <a:spcAft>
          <a:spcPct val="0"/>
        </a:spcAft>
        <a:buClr>
          <a:srgbClr val="6D6E70"/>
        </a:buClr>
        <a:buSzPct val="90000"/>
        <a:buFont typeface="Arial" charset="0"/>
        <a:buChar char="–"/>
        <a:defRPr sz="2133">
          <a:solidFill>
            <a:srgbClr val="6D6E70"/>
          </a:solidFill>
          <a:latin typeface="Arial" pitchFamily="34" charset="0"/>
          <a:cs typeface="Arial" pitchFamily="34" charset="0"/>
        </a:defRPr>
      </a:lvl2pPr>
      <a:lvl3pPr marL="1140855" indent="-230712" algn="l" rtl="0" fontAlgn="base">
        <a:spcBef>
          <a:spcPct val="0"/>
        </a:spcBef>
        <a:spcAft>
          <a:spcPct val="0"/>
        </a:spcAft>
        <a:buClr>
          <a:srgbClr val="6D6E70"/>
        </a:buClr>
        <a:buSzPct val="90000"/>
        <a:buFont typeface="Wingdings" pitchFamily="2" charset="2"/>
        <a:buChar char="§"/>
        <a:defRPr sz="2133">
          <a:solidFill>
            <a:srgbClr val="6D6E70"/>
          </a:solidFill>
          <a:latin typeface="Arial" pitchFamily="34" charset="0"/>
          <a:cs typeface="Arial" pitchFamily="34" charset="0"/>
        </a:defRPr>
      </a:lvl3pPr>
      <a:lvl4pPr marL="1604393" indent="-230712" algn="l" rtl="0" fontAlgn="base">
        <a:spcBef>
          <a:spcPct val="20000"/>
        </a:spcBef>
        <a:spcAft>
          <a:spcPct val="0"/>
        </a:spcAft>
        <a:buClr>
          <a:schemeClr val="bg1"/>
        </a:buClr>
        <a:defRPr sz="2133">
          <a:solidFill>
            <a:schemeClr val="bg1"/>
          </a:solidFill>
          <a:latin typeface="Arial" charset="0"/>
        </a:defRPr>
      </a:lvl4pPr>
      <a:lvl5pPr marL="2053115" indent="-218012" algn="l" rtl="0" fontAlgn="base">
        <a:spcBef>
          <a:spcPct val="20000"/>
        </a:spcBef>
        <a:spcAft>
          <a:spcPct val="0"/>
        </a:spcAft>
        <a:buClr>
          <a:schemeClr val="bg1"/>
        </a:buClr>
        <a:buChar char="»"/>
        <a:defRPr sz="2133">
          <a:solidFill>
            <a:schemeClr val="bg1"/>
          </a:solidFill>
          <a:latin typeface="Arial" charset="0"/>
        </a:defRPr>
      </a:lvl5pPr>
      <a:lvl6pPr marL="2662700" indent="-218012" algn="l" rtl="0" fontAlgn="base">
        <a:spcBef>
          <a:spcPct val="20000"/>
        </a:spcBef>
        <a:spcAft>
          <a:spcPct val="0"/>
        </a:spcAft>
        <a:buClr>
          <a:schemeClr val="bg1"/>
        </a:buClr>
        <a:buChar char="»"/>
        <a:defRPr sz="2133">
          <a:solidFill>
            <a:schemeClr val="bg1"/>
          </a:solidFill>
          <a:latin typeface="Arial" charset="0"/>
        </a:defRPr>
      </a:lvl6pPr>
      <a:lvl7pPr marL="3272285" indent="-218012" algn="l" rtl="0" fontAlgn="base">
        <a:spcBef>
          <a:spcPct val="20000"/>
        </a:spcBef>
        <a:spcAft>
          <a:spcPct val="0"/>
        </a:spcAft>
        <a:buClr>
          <a:schemeClr val="bg1"/>
        </a:buClr>
        <a:buChar char="»"/>
        <a:defRPr sz="2133">
          <a:solidFill>
            <a:schemeClr val="bg1"/>
          </a:solidFill>
          <a:latin typeface="Arial" charset="0"/>
        </a:defRPr>
      </a:lvl7pPr>
      <a:lvl8pPr marL="3881870" indent="-218012" algn="l" rtl="0" fontAlgn="base">
        <a:spcBef>
          <a:spcPct val="20000"/>
        </a:spcBef>
        <a:spcAft>
          <a:spcPct val="0"/>
        </a:spcAft>
        <a:buClr>
          <a:schemeClr val="bg1"/>
        </a:buClr>
        <a:buChar char="»"/>
        <a:defRPr sz="2133">
          <a:solidFill>
            <a:schemeClr val="bg1"/>
          </a:solidFill>
          <a:latin typeface="Arial" charset="0"/>
        </a:defRPr>
      </a:lvl8pPr>
      <a:lvl9pPr marL="4491454" indent="-218012" algn="l" rtl="0" fontAlgn="base">
        <a:spcBef>
          <a:spcPct val="20000"/>
        </a:spcBef>
        <a:spcAft>
          <a:spcPct val="0"/>
        </a:spcAft>
        <a:buClr>
          <a:schemeClr val="bg1"/>
        </a:buClr>
        <a:buChar char="»"/>
        <a:defRPr sz="2133">
          <a:solidFill>
            <a:schemeClr val="bg1"/>
          </a:solidFill>
          <a:latin typeface="Arial" charset="0"/>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4320" y="5831527"/>
            <a:ext cx="7006590" cy="338328"/>
          </a:xfrm>
        </p:spPr>
        <p:txBody>
          <a:bodyPr/>
          <a:lstStyle/>
          <a:p>
            <a:r>
              <a:rPr lang="en-US" dirty="0"/>
              <a:t>Annual Fall Meeting, New York, September 2018</a:t>
            </a:r>
          </a:p>
        </p:txBody>
      </p:sp>
      <p:sp>
        <p:nvSpPr>
          <p:cNvPr id="3" name="Title 2"/>
          <p:cNvSpPr>
            <a:spLocks noGrp="1"/>
          </p:cNvSpPr>
          <p:nvPr>
            <p:ph type="title"/>
          </p:nvPr>
        </p:nvSpPr>
        <p:spPr>
          <a:xfrm>
            <a:off x="261394" y="3905573"/>
            <a:ext cx="7275513" cy="1891412"/>
          </a:xfrm>
          <a:prstGeom prst="rect">
            <a:avLst/>
          </a:prstGeom>
        </p:spPr>
        <p:txBody>
          <a:bodyPr/>
          <a:lstStyle/>
          <a:p>
            <a:r>
              <a:rPr lang="en-US" sz="3200" dirty="0"/>
              <a:t>P5.2 Demo: Exploration of the Effect of Task and User Role on the Evaluation of Interpretability Techniques</a:t>
            </a:r>
          </a:p>
        </p:txBody>
      </p:sp>
    </p:spTree>
    <p:extLst>
      <p:ext uri="{BB962C8B-B14F-4D97-AF65-F5344CB8AC3E}">
        <p14:creationId xmlns:p14="http://schemas.microsoft.com/office/powerpoint/2010/main" val="42885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Architecture</a:t>
            </a:r>
          </a:p>
        </p:txBody>
      </p:sp>
      <p:pic>
        <p:nvPicPr>
          <p:cNvPr id="4" name="Picture 3">
            <a:extLst>
              <a:ext uri="{FF2B5EF4-FFF2-40B4-BE49-F238E27FC236}">
                <a16:creationId xmlns:a16="http://schemas.microsoft.com/office/drawing/2014/main" id="{BB488D7E-9FD4-E246-89E5-61BF1A235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 y="1115878"/>
            <a:ext cx="9031059" cy="4533462"/>
          </a:xfrm>
          <a:prstGeom prst="rect">
            <a:avLst/>
          </a:prstGeom>
        </p:spPr>
      </p:pic>
    </p:spTree>
    <p:extLst>
      <p:ext uri="{BB962C8B-B14F-4D97-AF65-F5344CB8AC3E}">
        <p14:creationId xmlns:p14="http://schemas.microsoft.com/office/powerpoint/2010/main" val="119983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BF9F26-3020-4204-A200-3FF69EE6E4E3}"/>
              </a:ext>
            </a:extLst>
          </p:cNvPr>
          <p:cNvSpPr/>
          <p:nvPr/>
        </p:nvSpPr>
        <p:spPr bwMode="auto">
          <a:xfrm>
            <a:off x="324000" y="6016058"/>
            <a:ext cx="7780552" cy="623015"/>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
        <p:nvSpPr>
          <p:cNvPr id="11" name="Rectangle 10">
            <a:extLst>
              <a:ext uri="{FF2B5EF4-FFF2-40B4-BE49-F238E27FC236}">
                <a16:creationId xmlns:a16="http://schemas.microsoft.com/office/drawing/2014/main" id="{7E713C57-ED44-DF44-9D62-1ED314C55DC8}"/>
              </a:ext>
            </a:extLst>
          </p:cNvPr>
          <p:cNvSpPr/>
          <p:nvPr/>
        </p:nvSpPr>
        <p:spPr bwMode="auto">
          <a:xfrm>
            <a:off x="338437" y="1145305"/>
            <a:ext cx="7766115" cy="1824140"/>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p:txBody>
      </p:sp>
      <p:sp>
        <p:nvSpPr>
          <p:cNvPr id="4" name="TextBox 3">
            <a:extLst>
              <a:ext uri="{FF2B5EF4-FFF2-40B4-BE49-F238E27FC236}">
                <a16:creationId xmlns:a16="http://schemas.microsoft.com/office/drawing/2014/main" id="{E5D6222A-C927-B542-B7B5-B5751E3019A9}"/>
              </a:ext>
            </a:extLst>
          </p:cNvPr>
          <p:cNvSpPr txBox="1"/>
          <p:nvPr/>
        </p:nvSpPr>
        <p:spPr>
          <a:xfrm>
            <a:off x="2300437" y="1282778"/>
            <a:ext cx="5927003" cy="840230"/>
          </a:xfrm>
          <a:prstGeom prst="rect">
            <a:avLst/>
          </a:prstGeom>
          <a:noFill/>
        </p:spPr>
        <p:txBody>
          <a:bodyPr wrap="square" rtlCol="0">
            <a:spAutoFit/>
          </a:bodyPr>
          <a:lstStyle/>
          <a:p>
            <a:r>
              <a:rPr lang="en-GB" sz="1800" dirty="0">
                <a:solidFill>
                  <a:schemeClr val="bg1"/>
                </a:solidFill>
              </a:rPr>
              <a:t>Tool for comparing and showcase interpretability techniques.</a:t>
            </a:r>
          </a:p>
          <a:p>
            <a:endParaRPr lang="en-US" sz="1800" dirty="0"/>
          </a:p>
        </p:txBody>
      </p:sp>
      <p:sp>
        <p:nvSpPr>
          <p:cNvPr id="12" name="TextBox 11">
            <a:extLst>
              <a:ext uri="{FF2B5EF4-FFF2-40B4-BE49-F238E27FC236}">
                <a16:creationId xmlns:a16="http://schemas.microsoft.com/office/drawing/2014/main" id="{F92117B1-88F3-A849-A6FC-1D32F57A39D8}"/>
              </a:ext>
            </a:extLst>
          </p:cNvPr>
          <p:cNvSpPr txBox="1"/>
          <p:nvPr/>
        </p:nvSpPr>
        <p:spPr>
          <a:xfrm>
            <a:off x="454219" y="1375111"/>
            <a:ext cx="1007007" cy="424732"/>
          </a:xfrm>
          <a:prstGeom prst="rect">
            <a:avLst/>
          </a:prstGeom>
          <a:noFill/>
        </p:spPr>
        <p:txBody>
          <a:bodyPr wrap="none" rtlCol="0">
            <a:spAutoFit/>
          </a:bodyPr>
          <a:lstStyle/>
          <a:p>
            <a:r>
              <a:rPr lang="en-US" sz="2400" dirty="0">
                <a:solidFill>
                  <a:schemeClr val="bg1"/>
                </a:solidFill>
              </a:rPr>
              <a:t>Need:</a:t>
            </a:r>
          </a:p>
        </p:txBody>
      </p:sp>
      <p:sp>
        <p:nvSpPr>
          <p:cNvPr id="13" name="TextBox 12">
            <a:extLst>
              <a:ext uri="{FF2B5EF4-FFF2-40B4-BE49-F238E27FC236}">
                <a16:creationId xmlns:a16="http://schemas.microsoft.com/office/drawing/2014/main" id="{929C302A-FF6F-194D-8D38-CCCC807C2D62}"/>
              </a:ext>
            </a:extLst>
          </p:cNvPr>
          <p:cNvSpPr txBox="1"/>
          <p:nvPr/>
        </p:nvSpPr>
        <p:spPr>
          <a:xfrm>
            <a:off x="2300437" y="2043913"/>
            <a:ext cx="5927003" cy="840230"/>
          </a:xfrm>
          <a:prstGeom prst="rect">
            <a:avLst/>
          </a:prstGeom>
          <a:noFill/>
        </p:spPr>
        <p:txBody>
          <a:bodyPr wrap="square" rtlCol="0">
            <a:spAutoFit/>
          </a:bodyPr>
          <a:lstStyle/>
          <a:p>
            <a:r>
              <a:rPr lang="en-GB" sz="1800" dirty="0">
                <a:solidFill>
                  <a:schemeClr val="bg1"/>
                </a:solidFill>
              </a:rPr>
              <a:t>Open-source framework offering data generation across an evolving set of datasets, models and explanation techniques.</a:t>
            </a:r>
            <a:endParaRPr lang="en-US" sz="1800" dirty="0"/>
          </a:p>
        </p:txBody>
      </p:sp>
      <p:sp>
        <p:nvSpPr>
          <p:cNvPr id="15" name="Title 2">
            <a:extLst>
              <a:ext uri="{FF2B5EF4-FFF2-40B4-BE49-F238E27FC236}">
                <a16:creationId xmlns:a16="http://schemas.microsoft.com/office/drawing/2014/main" id="{60EC24F4-AB6C-DE48-91E1-4DC9199C4701}"/>
              </a:ext>
            </a:extLst>
          </p:cNvPr>
          <p:cNvSpPr txBox="1">
            <a:spLocks/>
          </p:cNvSpPr>
          <p:nvPr/>
        </p:nvSpPr>
        <p:spPr>
          <a:xfrm>
            <a:off x="324000" y="287115"/>
            <a:ext cx="7889003" cy="767247"/>
          </a:xfrm>
          <a:prstGeom prst="rect">
            <a:avLst/>
          </a:prstGeom>
        </p:spPr>
        <p:txBody>
          <a:bodyPr/>
          <a:lstStyle>
            <a:lvl1pPr algn="l" rtl="0" fontAlgn="base">
              <a:lnSpc>
                <a:spcPct val="90000"/>
              </a:lnSpc>
              <a:spcBef>
                <a:spcPct val="0"/>
              </a:spcBef>
              <a:spcAft>
                <a:spcPct val="0"/>
              </a:spcAft>
              <a:defRPr sz="2800" b="1">
                <a:solidFill>
                  <a:srgbClr val="FDB813"/>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a:lstStyle>
          <a:p>
            <a:r>
              <a:rPr lang="en-US" sz="2400" b="0" kern="0" dirty="0">
                <a:solidFill>
                  <a:srgbClr val="2B3897"/>
                </a:solidFill>
              </a:rPr>
              <a:t>P5.2 Demo: Exploration of the Effect of Task and User Role on the Evaluation of Interpretability Techniques</a:t>
            </a:r>
            <a:endParaRPr lang="en-US" sz="2400" kern="0" dirty="0"/>
          </a:p>
        </p:txBody>
      </p:sp>
      <p:sp>
        <p:nvSpPr>
          <p:cNvPr id="20" name="Text Placeholder 19">
            <a:extLst>
              <a:ext uri="{FF2B5EF4-FFF2-40B4-BE49-F238E27FC236}">
                <a16:creationId xmlns:a16="http://schemas.microsoft.com/office/drawing/2014/main" id="{08B6F27E-9ABD-394C-8CA0-0C583E06BD50}"/>
              </a:ext>
            </a:extLst>
          </p:cNvPr>
          <p:cNvSpPr>
            <a:spLocks noGrp="1"/>
          </p:cNvSpPr>
          <p:nvPr>
            <p:ph type="body" sz="quarter" idx="10"/>
          </p:nvPr>
        </p:nvSpPr>
        <p:spPr>
          <a:xfrm>
            <a:off x="338437" y="6101361"/>
            <a:ext cx="7246800" cy="380826"/>
          </a:xfrm>
        </p:spPr>
        <p:txBody>
          <a:bodyPr/>
          <a:lstStyle/>
          <a:p>
            <a:r>
              <a:rPr lang="en-US" dirty="0">
                <a:solidFill>
                  <a:schemeClr val="bg1"/>
                </a:solidFill>
              </a:rPr>
              <a:t>Open-Sourced at: </a:t>
            </a:r>
            <a:r>
              <a:rPr lang="en-US" dirty="0" err="1">
                <a:solidFill>
                  <a:schemeClr val="bg1"/>
                </a:solidFill>
              </a:rPr>
              <a:t>github.com</a:t>
            </a:r>
            <a:r>
              <a:rPr lang="en-US" dirty="0">
                <a:solidFill>
                  <a:schemeClr val="bg1"/>
                </a:solidFill>
              </a:rPr>
              <a:t>/dais-</a:t>
            </a:r>
            <a:r>
              <a:rPr lang="en-US" dirty="0" err="1">
                <a:solidFill>
                  <a:schemeClr val="bg1"/>
                </a:solidFill>
              </a:rPr>
              <a:t>ita</a:t>
            </a:r>
            <a:r>
              <a:rPr lang="en-US" dirty="0">
                <a:solidFill>
                  <a:schemeClr val="bg1"/>
                </a:solidFill>
              </a:rPr>
              <a:t>/</a:t>
            </a:r>
            <a:r>
              <a:rPr lang="en-US" dirty="0" err="1">
                <a:solidFill>
                  <a:schemeClr val="bg1"/>
                </a:solidFill>
              </a:rPr>
              <a:t>interpretability_framework</a:t>
            </a:r>
            <a:endParaRPr lang="en-US" dirty="0">
              <a:solidFill>
                <a:schemeClr val="bg1"/>
              </a:solidFill>
            </a:endParaRPr>
          </a:p>
        </p:txBody>
      </p:sp>
      <p:sp>
        <p:nvSpPr>
          <p:cNvPr id="23" name="Rectangle 22">
            <a:extLst>
              <a:ext uri="{FF2B5EF4-FFF2-40B4-BE49-F238E27FC236}">
                <a16:creationId xmlns:a16="http://schemas.microsoft.com/office/drawing/2014/main" id="{E73D3D84-47F9-8643-BED2-BB34C561F319}"/>
              </a:ext>
            </a:extLst>
          </p:cNvPr>
          <p:cNvSpPr/>
          <p:nvPr/>
        </p:nvSpPr>
        <p:spPr bwMode="auto">
          <a:xfrm>
            <a:off x="324000" y="3102678"/>
            <a:ext cx="7780552" cy="2744531"/>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1"/>
            <a:endParaRPr lang="en-GB" sz="1600" b="1" dirty="0">
              <a:solidFill>
                <a:schemeClr val="bg1"/>
              </a:solidFill>
            </a:endParaRPr>
          </a:p>
          <a:p>
            <a:pPr lvl="1"/>
            <a:endParaRPr lang="en-GB" sz="1600" b="1" dirty="0">
              <a:solidFill>
                <a:schemeClr val="bg1"/>
              </a:solidFill>
            </a:endParaRPr>
          </a:p>
          <a:p>
            <a:endParaRPr lang="en-GB" sz="1600" b="1" dirty="0">
              <a:solidFill>
                <a:schemeClr val="bg1"/>
              </a:solidFill>
            </a:endParaRPr>
          </a:p>
          <a:p>
            <a:pPr lvl="1"/>
            <a:r>
              <a:rPr lang="en-GB" sz="1600" b="1" dirty="0">
                <a:solidFill>
                  <a:schemeClr val="bg1"/>
                </a:solidFill>
              </a:rPr>
              <a:t>For Developers</a:t>
            </a:r>
            <a:r>
              <a:rPr lang="en-GB" sz="1600" dirty="0">
                <a:solidFill>
                  <a:schemeClr val="bg1"/>
                </a:solidFill>
              </a:rPr>
              <a:t> – An API framework allowing for development of research data </a:t>
            </a:r>
          </a:p>
          <a:p>
            <a:pPr lvl="1"/>
            <a:r>
              <a:rPr lang="en-GB" sz="1600" dirty="0">
                <a:solidFill>
                  <a:schemeClr val="bg1"/>
                </a:solidFill>
              </a:rPr>
              <a:t>generation pipeline. </a:t>
            </a:r>
            <a:br>
              <a:rPr lang="en-GB" sz="1600" dirty="0">
                <a:solidFill>
                  <a:schemeClr val="bg1"/>
                </a:solidFill>
              </a:rPr>
            </a:br>
            <a:endParaRPr lang="en-GB" sz="1600" dirty="0">
              <a:solidFill>
                <a:schemeClr val="bg1"/>
              </a:solidFill>
            </a:endParaRPr>
          </a:p>
          <a:p>
            <a:pPr lvl="1"/>
            <a:r>
              <a:rPr lang="en-GB" sz="1600" b="1" dirty="0">
                <a:solidFill>
                  <a:schemeClr val="bg1"/>
                </a:solidFill>
              </a:rPr>
              <a:t>For subject matter experts</a:t>
            </a:r>
            <a:r>
              <a:rPr lang="en-GB" sz="1600" dirty="0">
                <a:solidFill>
                  <a:schemeClr val="bg1"/>
                </a:solidFill>
              </a:rPr>
              <a:t> – access to the current available ML explanation techniques.</a:t>
            </a:r>
            <a:br>
              <a:rPr lang="en-GB" sz="1600" dirty="0">
                <a:solidFill>
                  <a:schemeClr val="bg1"/>
                </a:solidFill>
              </a:rPr>
            </a:br>
            <a:endParaRPr lang="en-GB" sz="1600" dirty="0">
              <a:solidFill>
                <a:schemeClr val="bg1"/>
              </a:solidFill>
            </a:endParaRPr>
          </a:p>
          <a:p>
            <a:pPr lvl="1"/>
            <a:r>
              <a:rPr lang="en-GB" sz="1600" b="1" dirty="0">
                <a:solidFill>
                  <a:schemeClr val="bg1"/>
                </a:solidFill>
              </a:rPr>
              <a:t>For DAIS research colleagues</a:t>
            </a:r>
            <a:r>
              <a:rPr lang="en-GB" sz="1600" dirty="0">
                <a:solidFill>
                  <a:schemeClr val="bg1"/>
                </a:solidFill>
              </a:rPr>
              <a:t> - opportunities to collaborate!</a:t>
            </a:r>
            <a:endParaRPr lang="en-US" sz="1600" dirty="0">
              <a:solidFill>
                <a:schemeClr val="bg1"/>
              </a:solidFill>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p:txBody>
      </p:sp>
      <p:sp>
        <p:nvSpPr>
          <p:cNvPr id="16" name="TextBox 15">
            <a:extLst>
              <a:ext uri="{FF2B5EF4-FFF2-40B4-BE49-F238E27FC236}">
                <a16:creationId xmlns:a16="http://schemas.microsoft.com/office/drawing/2014/main" id="{9F302E0D-7A4A-DC4F-8F95-9BB368B4C772}"/>
              </a:ext>
            </a:extLst>
          </p:cNvPr>
          <p:cNvSpPr txBox="1"/>
          <p:nvPr/>
        </p:nvSpPr>
        <p:spPr>
          <a:xfrm>
            <a:off x="454219" y="2309226"/>
            <a:ext cx="1624163" cy="424732"/>
          </a:xfrm>
          <a:prstGeom prst="rect">
            <a:avLst/>
          </a:prstGeom>
          <a:noFill/>
        </p:spPr>
        <p:txBody>
          <a:bodyPr wrap="none" rtlCol="0">
            <a:spAutoFit/>
          </a:bodyPr>
          <a:lstStyle/>
          <a:p>
            <a:r>
              <a:rPr lang="en-US" sz="2400" dirty="0">
                <a:solidFill>
                  <a:schemeClr val="bg1"/>
                </a:solidFill>
              </a:rPr>
              <a:t>Capability:</a:t>
            </a:r>
          </a:p>
        </p:txBody>
      </p:sp>
      <p:sp>
        <p:nvSpPr>
          <p:cNvPr id="14" name="TextBox 13">
            <a:extLst>
              <a:ext uri="{FF2B5EF4-FFF2-40B4-BE49-F238E27FC236}">
                <a16:creationId xmlns:a16="http://schemas.microsoft.com/office/drawing/2014/main" id="{FAAF80B5-758D-6C40-9FE3-08F3E3E99C5E}"/>
              </a:ext>
            </a:extLst>
          </p:cNvPr>
          <p:cNvSpPr txBox="1"/>
          <p:nvPr/>
        </p:nvSpPr>
        <p:spPr>
          <a:xfrm>
            <a:off x="454219" y="3199251"/>
            <a:ext cx="1793633" cy="424732"/>
          </a:xfrm>
          <a:prstGeom prst="rect">
            <a:avLst/>
          </a:prstGeom>
          <a:noFill/>
        </p:spPr>
        <p:txBody>
          <a:bodyPr wrap="none" rtlCol="0">
            <a:spAutoFit/>
          </a:bodyPr>
          <a:lstStyle/>
          <a:p>
            <a:r>
              <a:rPr lang="en-US" sz="2400" dirty="0">
                <a:solidFill>
                  <a:schemeClr val="bg1"/>
                </a:solidFill>
              </a:rPr>
              <a:t>Takeaways:</a:t>
            </a:r>
          </a:p>
        </p:txBody>
      </p:sp>
    </p:spTree>
    <p:extLst>
      <p:ext uri="{BB962C8B-B14F-4D97-AF65-F5344CB8AC3E}">
        <p14:creationId xmlns:p14="http://schemas.microsoft.com/office/powerpoint/2010/main" val="123835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BF9F26-3020-4204-A200-3FF69EE6E4E3}"/>
              </a:ext>
            </a:extLst>
          </p:cNvPr>
          <p:cNvSpPr/>
          <p:nvPr/>
        </p:nvSpPr>
        <p:spPr bwMode="auto">
          <a:xfrm>
            <a:off x="324000" y="6016058"/>
            <a:ext cx="7780552" cy="623015"/>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
        <p:nvSpPr>
          <p:cNvPr id="11" name="Rectangle 10">
            <a:extLst>
              <a:ext uri="{FF2B5EF4-FFF2-40B4-BE49-F238E27FC236}">
                <a16:creationId xmlns:a16="http://schemas.microsoft.com/office/drawing/2014/main" id="{7E713C57-ED44-DF44-9D62-1ED314C55DC8}"/>
              </a:ext>
            </a:extLst>
          </p:cNvPr>
          <p:cNvSpPr/>
          <p:nvPr/>
        </p:nvSpPr>
        <p:spPr bwMode="auto">
          <a:xfrm>
            <a:off x="338437" y="1145305"/>
            <a:ext cx="7766115" cy="1824140"/>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b="0" i="0" u="none" strike="noStrike" cap="none" normalizeH="0" baseline="0" dirty="0">
              <a:ln>
                <a:noFill/>
              </a:ln>
              <a:solidFill>
                <a:schemeClr val="bg1"/>
              </a:solidFill>
              <a:effectLst/>
              <a:latin typeface="HelvNeue Light for IBM" pitchFamily="34" charset="0"/>
            </a:endParaRPr>
          </a:p>
        </p:txBody>
      </p:sp>
      <p:sp>
        <p:nvSpPr>
          <p:cNvPr id="4" name="TextBox 3">
            <a:extLst>
              <a:ext uri="{FF2B5EF4-FFF2-40B4-BE49-F238E27FC236}">
                <a16:creationId xmlns:a16="http://schemas.microsoft.com/office/drawing/2014/main" id="{E5D6222A-C927-B542-B7B5-B5751E3019A9}"/>
              </a:ext>
            </a:extLst>
          </p:cNvPr>
          <p:cNvSpPr txBox="1"/>
          <p:nvPr/>
        </p:nvSpPr>
        <p:spPr>
          <a:xfrm>
            <a:off x="2300437" y="1282778"/>
            <a:ext cx="5927003" cy="840230"/>
          </a:xfrm>
          <a:prstGeom prst="rect">
            <a:avLst/>
          </a:prstGeom>
          <a:noFill/>
        </p:spPr>
        <p:txBody>
          <a:bodyPr wrap="square" rtlCol="0">
            <a:spAutoFit/>
          </a:bodyPr>
          <a:lstStyle/>
          <a:p>
            <a:r>
              <a:rPr lang="en-GB" sz="1800" dirty="0">
                <a:solidFill>
                  <a:schemeClr val="bg1"/>
                </a:solidFill>
              </a:rPr>
              <a:t>Tool for comparing and showcase interpretability techniques.</a:t>
            </a:r>
          </a:p>
          <a:p>
            <a:endParaRPr lang="en-US" sz="1800" dirty="0"/>
          </a:p>
        </p:txBody>
      </p:sp>
      <p:sp>
        <p:nvSpPr>
          <p:cNvPr id="12" name="TextBox 11">
            <a:extLst>
              <a:ext uri="{FF2B5EF4-FFF2-40B4-BE49-F238E27FC236}">
                <a16:creationId xmlns:a16="http://schemas.microsoft.com/office/drawing/2014/main" id="{F92117B1-88F3-A849-A6FC-1D32F57A39D8}"/>
              </a:ext>
            </a:extLst>
          </p:cNvPr>
          <p:cNvSpPr txBox="1"/>
          <p:nvPr/>
        </p:nvSpPr>
        <p:spPr>
          <a:xfrm>
            <a:off x="454219" y="1375111"/>
            <a:ext cx="1007007" cy="424732"/>
          </a:xfrm>
          <a:prstGeom prst="rect">
            <a:avLst/>
          </a:prstGeom>
          <a:noFill/>
        </p:spPr>
        <p:txBody>
          <a:bodyPr wrap="none" rtlCol="0">
            <a:spAutoFit/>
          </a:bodyPr>
          <a:lstStyle/>
          <a:p>
            <a:r>
              <a:rPr lang="en-US" sz="2400" dirty="0">
                <a:solidFill>
                  <a:schemeClr val="bg1"/>
                </a:solidFill>
              </a:rPr>
              <a:t>Need:</a:t>
            </a:r>
          </a:p>
        </p:txBody>
      </p:sp>
      <p:sp>
        <p:nvSpPr>
          <p:cNvPr id="13" name="TextBox 12">
            <a:extLst>
              <a:ext uri="{FF2B5EF4-FFF2-40B4-BE49-F238E27FC236}">
                <a16:creationId xmlns:a16="http://schemas.microsoft.com/office/drawing/2014/main" id="{929C302A-FF6F-194D-8D38-CCCC807C2D62}"/>
              </a:ext>
            </a:extLst>
          </p:cNvPr>
          <p:cNvSpPr txBox="1"/>
          <p:nvPr/>
        </p:nvSpPr>
        <p:spPr>
          <a:xfrm>
            <a:off x="2300437" y="2043913"/>
            <a:ext cx="5927003" cy="840230"/>
          </a:xfrm>
          <a:prstGeom prst="rect">
            <a:avLst/>
          </a:prstGeom>
          <a:noFill/>
        </p:spPr>
        <p:txBody>
          <a:bodyPr wrap="square" rtlCol="0">
            <a:spAutoFit/>
          </a:bodyPr>
          <a:lstStyle/>
          <a:p>
            <a:r>
              <a:rPr lang="en-GB" sz="1800" dirty="0">
                <a:solidFill>
                  <a:schemeClr val="bg1"/>
                </a:solidFill>
              </a:rPr>
              <a:t>Open-source framework offering data generation across an evolving set of datasets, models and explanation techniques.</a:t>
            </a:r>
            <a:endParaRPr lang="en-US" sz="1800" dirty="0"/>
          </a:p>
        </p:txBody>
      </p:sp>
      <p:sp>
        <p:nvSpPr>
          <p:cNvPr id="15" name="Title 2">
            <a:extLst>
              <a:ext uri="{FF2B5EF4-FFF2-40B4-BE49-F238E27FC236}">
                <a16:creationId xmlns:a16="http://schemas.microsoft.com/office/drawing/2014/main" id="{60EC24F4-AB6C-DE48-91E1-4DC9199C4701}"/>
              </a:ext>
            </a:extLst>
          </p:cNvPr>
          <p:cNvSpPr txBox="1">
            <a:spLocks/>
          </p:cNvSpPr>
          <p:nvPr/>
        </p:nvSpPr>
        <p:spPr>
          <a:xfrm>
            <a:off x="324000" y="287115"/>
            <a:ext cx="7889003" cy="767247"/>
          </a:xfrm>
          <a:prstGeom prst="rect">
            <a:avLst/>
          </a:prstGeom>
        </p:spPr>
        <p:txBody>
          <a:bodyPr/>
          <a:lstStyle>
            <a:lvl1pPr algn="l" rtl="0" fontAlgn="base">
              <a:lnSpc>
                <a:spcPct val="90000"/>
              </a:lnSpc>
              <a:spcBef>
                <a:spcPct val="0"/>
              </a:spcBef>
              <a:spcAft>
                <a:spcPct val="0"/>
              </a:spcAft>
              <a:defRPr sz="2800" b="1">
                <a:solidFill>
                  <a:srgbClr val="FDB813"/>
                </a:solidFill>
                <a:latin typeface="Arial" pitchFamily="34" charset="0"/>
                <a:ea typeface="+mj-ea"/>
                <a:cs typeface="Arial" pitchFamily="34" charset="0"/>
              </a:defRPr>
            </a:lvl1pPr>
            <a:lvl2pPr algn="l" rtl="0" fontAlgn="base">
              <a:lnSpc>
                <a:spcPct val="90000"/>
              </a:lnSpc>
              <a:spcBef>
                <a:spcPct val="0"/>
              </a:spcBef>
              <a:spcAft>
                <a:spcPct val="0"/>
              </a:spcAft>
              <a:defRPr sz="3733">
                <a:solidFill>
                  <a:srgbClr val="191919"/>
                </a:solidFill>
                <a:latin typeface="HelvNeue Light for IBM" pitchFamily="34" charset="0"/>
              </a:defRPr>
            </a:lvl2pPr>
            <a:lvl3pPr algn="l" rtl="0" fontAlgn="base">
              <a:lnSpc>
                <a:spcPct val="90000"/>
              </a:lnSpc>
              <a:spcBef>
                <a:spcPct val="0"/>
              </a:spcBef>
              <a:spcAft>
                <a:spcPct val="0"/>
              </a:spcAft>
              <a:defRPr sz="3733">
                <a:solidFill>
                  <a:srgbClr val="191919"/>
                </a:solidFill>
                <a:latin typeface="HelvNeue Light for IBM" pitchFamily="34" charset="0"/>
              </a:defRPr>
            </a:lvl3pPr>
            <a:lvl4pPr algn="l" rtl="0" fontAlgn="base">
              <a:lnSpc>
                <a:spcPct val="90000"/>
              </a:lnSpc>
              <a:spcBef>
                <a:spcPct val="0"/>
              </a:spcBef>
              <a:spcAft>
                <a:spcPct val="0"/>
              </a:spcAft>
              <a:defRPr sz="3733">
                <a:solidFill>
                  <a:srgbClr val="191919"/>
                </a:solidFill>
                <a:latin typeface="HelvNeue Light for IBM" pitchFamily="34" charset="0"/>
              </a:defRPr>
            </a:lvl4pPr>
            <a:lvl5pPr algn="l" rtl="0" fontAlgn="base">
              <a:lnSpc>
                <a:spcPct val="90000"/>
              </a:lnSpc>
              <a:spcBef>
                <a:spcPct val="0"/>
              </a:spcBef>
              <a:spcAft>
                <a:spcPct val="0"/>
              </a:spcAft>
              <a:defRPr sz="3733">
                <a:solidFill>
                  <a:srgbClr val="191919"/>
                </a:solidFill>
                <a:latin typeface="HelvNeue Light for IBM" pitchFamily="34" charset="0"/>
              </a:defRPr>
            </a:lvl5pPr>
            <a:lvl6pPr marL="609585" algn="l" rtl="0" fontAlgn="base">
              <a:lnSpc>
                <a:spcPct val="90000"/>
              </a:lnSpc>
              <a:spcBef>
                <a:spcPct val="0"/>
              </a:spcBef>
              <a:spcAft>
                <a:spcPct val="0"/>
              </a:spcAft>
              <a:defRPr sz="3733">
                <a:solidFill>
                  <a:srgbClr val="191919"/>
                </a:solidFill>
                <a:latin typeface="HelvNeue Light for IBM" pitchFamily="34" charset="0"/>
              </a:defRPr>
            </a:lvl6pPr>
            <a:lvl7pPr marL="1219170" algn="l" rtl="0" fontAlgn="base">
              <a:lnSpc>
                <a:spcPct val="90000"/>
              </a:lnSpc>
              <a:spcBef>
                <a:spcPct val="0"/>
              </a:spcBef>
              <a:spcAft>
                <a:spcPct val="0"/>
              </a:spcAft>
              <a:defRPr sz="3733">
                <a:solidFill>
                  <a:srgbClr val="191919"/>
                </a:solidFill>
                <a:latin typeface="HelvNeue Light for IBM" pitchFamily="34" charset="0"/>
              </a:defRPr>
            </a:lvl7pPr>
            <a:lvl8pPr marL="1828754" algn="l" rtl="0" fontAlgn="base">
              <a:lnSpc>
                <a:spcPct val="90000"/>
              </a:lnSpc>
              <a:spcBef>
                <a:spcPct val="0"/>
              </a:spcBef>
              <a:spcAft>
                <a:spcPct val="0"/>
              </a:spcAft>
              <a:defRPr sz="3733">
                <a:solidFill>
                  <a:srgbClr val="191919"/>
                </a:solidFill>
                <a:latin typeface="HelvNeue Light for IBM" pitchFamily="34" charset="0"/>
              </a:defRPr>
            </a:lvl8pPr>
            <a:lvl9pPr marL="2438339" algn="l" rtl="0" fontAlgn="base">
              <a:lnSpc>
                <a:spcPct val="90000"/>
              </a:lnSpc>
              <a:spcBef>
                <a:spcPct val="0"/>
              </a:spcBef>
              <a:spcAft>
                <a:spcPct val="0"/>
              </a:spcAft>
              <a:defRPr sz="3733">
                <a:solidFill>
                  <a:srgbClr val="191919"/>
                </a:solidFill>
                <a:latin typeface="HelvNeue Light for IBM" pitchFamily="34" charset="0"/>
              </a:defRPr>
            </a:lvl9pPr>
          </a:lstStyle>
          <a:p>
            <a:r>
              <a:rPr lang="en-US" sz="2400" b="0" kern="0" dirty="0">
                <a:solidFill>
                  <a:srgbClr val="2B3897"/>
                </a:solidFill>
              </a:rPr>
              <a:t>P5.2 Demo: Exploration of the Effect of Task and User Role on the Evaluation of Interpretability Techniques</a:t>
            </a:r>
            <a:endParaRPr lang="en-US" sz="2400" kern="0" dirty="0"/>
          </a:p>
        </p:txBody>
      </p:sp>
      <p:sp>
        <p:nvSpPr>
          <p:cNvPr id="20" name="Text Placeholder 19">
            <a:extLst>
              <a:ext uri="{FF2B5EF4-FFF2-40B4-BE49-F238E27FC236}">
                <a16:creationId xmlns:a16="http://schemas.microsoft.com/office/drawing/2014/main" id="{08B6F27E-9ABD-394C-8CA0-0C583E06BD50}"/>
              </a:ext>
            </a:extLst>
          </p:cNvPr>
          <p:cNvSpPr>
            <a:spLocks noGrp="1"/>
          </p:cNvSpPr>
          <p:nvPr>
            <p:ph type="body" sz="quarter" idx="10"/>
          </p:nvPr>
        </p:nvSpPr>
        <p:spPr>
          <a:xfrm>
            <a:off x="338437" y="6101361"/>
            <a:ext cx="7246800" cy="380826"/>
          </a:xfrm>
        </p:spPr>
        <p:txBody>
          <a:bodyPr/>
          <a:lstStyle/>
          <a:p>
            <a:r>
              <a:rPr lang="en-US" dirty="0">
                <a:solidFill>
                  <a:schemeClr val="bg1"/>
                </a:solidFill>
              </a:rPr>
              <a:t>Open-Sourced at: </a:t>
            </a:r>
            <a:r>
              <a:rPr lang="en-US" dirty="0" err="1">
                <a:solidFill>
                  <a:schemeClr val="bg1"/>
                </a:solidFill>
              </a:rPr>
              <a:t>github.com</a:t>
            </a:r>
            <a:r>
              <a:rPr lang="en-US" dirty="0">
                <a:solidFill>
                  <a:schemeClr val="bg1"/>
                </a:solidFill>
              </a:rPr>
              <a:t>/dais-</a:t>
            </a:r>
            <a:r>
              <a:rPr lang="en-US" dirty="0" err="1">
                <a:solidFill>
                  <a:schemeClr val="bg1"/>
                </a:solidFill>
              </a:rPr>
              <a:t>ita</a:t>
            </a:r>
            <a:r>
              <a:rPr lang="en-US" dirty="0">
                <a:solidFill>
                  <a:schemeClr val="bg1"/>
                </a:solidFill>
              </a:rPr>
              <a:t>/</a:t>
            </a:r>
            <a:r>
              <a:rPr lang="en-US" dirty="0" err="1">
                <a:solidFill>
                  <a:schemeClr val="bg1"/>
                </a:solidFill>
              </a:rPr>
              <a:t>interpretability_framework</a:t>
            </a:r>
            <a:endParaRPr lang="en-US" dirty="0">
              <a:solidFill>
                <a:schemeClr val="bg1"/>
              </a:solidFill>
            </a:endParaRPr>
          </a:p>
        </p:txBody>
      </p:sp>
      <p:sp>
        <p:nvSpPr>
          <p:cNvPr id="23" name="Rectangle 22">
            <a:extLst>
              <a:ext uri="{FF2B5EF4-FFF2-40B4-BE49-F238E27FC236}">
                <a16:creationId xmlns:a16="http://schemas.microsoft.com/office/drawing/2014/main" id="{E73D3D84-47F9-8643-BED2-BB34C561F319}"/>
              </a:ext>
            </a:extLst>
          </p:cNvPr>
          <p:cNvSpPr/>
          <p:nvPr/>
        </p:nvSpPr>
        <p:spPr bwMode="auto">
          <a:xfrm>
            <a:off x="324000" y="3102678"/>
            <a:ext cx="7780552" cy="2744531"/>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1"/>
            <a:endParaRPr lang="en-GB" sz="1600" b="1" dirty="0">
              <a:solidFill>
                <a:schemeClr val="bg1"/>
              </a:solidFill>
            </a:endParaRPr>
          </a:p>
          <a:p>
            <a:pPr lvl="1"/>
            <a:endParaRPr lang="en-GB" sz="1600" b="1" dirty="0">
              <a:solidFill>
                <a:schemeClr val="bg1"/>
              </a:solidFill>
            </a:endParaRPr>
          </a:p>
          <a:p>
            <a:endParaRPr lang="en-GB" sz="1600" b="1" dirty="0">
              <a:solidFill>
                <a:schemeClr val="bg1"/>
              </a:solidFill>
            </a:endParaRPr>
          </a:p>
          <a:p>
            <a:pPr lvl="1"/>
            <a:r>
              <a:rPr lang="en-GB" sz="1600" b="1" dirty="0">
                <a:solidFill>
                  <a:schemeClr val="bg1"/>
                </a:solidFill>
              </a:rPr>
              <a:t>For Developers</a:t>
            </a:r>
            <a:r>
              <a:rPr lang="en-GB" sz="1600" dirty="0">
                <a:solidFill>
                  <a:schemeClr val="bg1"/>
                </a:solidFill>
              </a:rPr>
              <a:t> – An API framework allowing for development of research data </a:t>
            </a:r>
          </a:p>
          <a:p>
            <a:pPr lvl="1"/>
            <a:r>
              <a:rPr lang="en-GB" sz="1600" dirty="0">
                <a:solidFill>
                  <a:schemeClr val="bg1"/>
                </a:solidFill>
              </a:rPr>
              <a:t>generation pipeline. </a:t>
            </a:r>
            <a:br>
              <a:rPr lang="en-GB" sz="1600" dirty="0">
                <a:solidFill>
                  <a:schemeClr val="bg1"/>
                </a:solidFill>
              </a:rPr>
            </a:br>
            <a:endParaRPr lang="en-GB" sz="1600" dirty="0">
              <a:solidFill>
                <a:schemeClr val="bg1"/>
              </a:solidFill>
            </a:endParaRPr>
          </a:p>
          <a:p>
            <a:pPr lvl="1"/>
            <a:r>
              <a:rPr lang="en-GB" sz="1600" b="1" dirty="0">
                <a:solidFill>
                  <a:schemeClr val="bg1"/>
                </a:solidFill>
              </a:rPr>
              <a:t>For subject matter experts</a:t>
            </a:r>
            <a:r>
              <a:rPr lang="en-GB" sz="1600" dirty="0">
                <a:solidFill>
                  <a:schemeClr val="bg1"/>
                </a:solidFill>
              </a:rPr>
              <a:t> – access to the current available ML explanation techniques.</a:t>
            </a:r>
            <a:br>
              <a:rPr lang="en-GB" sz="1600" dirty="0">
                <a:solidFill>
                  <a:schemeClr val="bg1"/>
                </a:solidFill>
              </a:rPr>
            </a:br>
            <a:endParaRPr lang="en-GB" sz="1600" dirty="0">
              <a:solidFill>
                <a:schemeClr val="bg1"/>
              </a:solidFill>
            </a:endParaRPr>
          </a:p>
          <a:p>
            <a:pPr lvl="1"/>
            <a:r>
              <a:rPr lang="en-GB" sz="1600" b="1" dirty="0">
                <a:solidFill>
                  <a:schemeClr val="bg1"/>
                </a:solidFill>
              </a:rPr>
              <a:t>For DAIS research colleagues</a:t>
            </a:r>
            <a:r>
              <a:rPr lang="en-GB" sz="1600" dirty="0">
                <a:solidFill>
                  <a:schemeClr val="bg1"/>
                </a:solidFill>
              </a:rPr>
              <a:t> - opportunities to collaborate!</a:t>
            </a:r>
            <a:endParaRPr lang="en-US" sz="1600" dirty="0">
              <a:solidFill>
                <a:schemeClr val="bg1"/>
              </a:solidFill>
            </a:endParaRPr>
          </a:p>
          <a:p>
            <a:pPr marL="0" marR="0" indent="0" algn="l"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p:txBody>
      </p:sp>
      <p:sp>
        <p:nvSpPr>
          <p:cNvPr id="16" name="TextBox 15">
            <a:extLst>
              <a:ext uri="{FF2B5EF4-FFF2-40B4-BE49-F238E27FC236}">
                <a16:creationId xmlns:a16="http://schemas.microsoft.com/office/drawing/2014/main" id="{9F302E0D-7A4A-DC4F-8F95-9BB368B4C772}"/>
              </a:ext>
            </a:extLst>
          </p:cNvPr>
          <p:cNvSpPr txBox="1"/>
          <p:nvPr/>
        </p:nvSpPr>
        <p:spPr>
          <a:xfrm>
            <a:off x="454219" y="2309226"/>
            <a:ext cx="1624163" cy="424732"/>
          </a:xfrm>
          <a:prstGeom prst="rect">
            <a:avLst/>
          </a:prstGeom>
          <a:noFill/>
        </p:spPr>
        <p:txBody>
          <a:bodyPr wrap="none" rtlCol="0">
            <a:spAutoFit/>
          </a:bodyPr>
          <a:lstStyle/>
          <a:p>
            <a:r>
              <a:rPr lang="en-US" sz="2400" dirty="0">
                <a:solidFill>
                  <a:schemeClr val="bg1"/>
                </a:solidFill>
              </a:rPr>
              <a:t>Capability:</a:t>
            </a:r>
          </a:p>
        </p:txBody>
      </p:sp>
      <p:sp>
        <p:nvSpPr>
          <p:cNvPr id="14" name="TextBox 13">
            <a:extLst>
              <a:ext uri="{FF2B5EF4-FFF2-40B4-BE49-F238E27FC236}">
                <a16:creationId xmlns:a16="http://schemas.microsoft.com/office/drawing/2014/main" id="{FAAF80B5-758D-6C40-9FE3-08F3E3E99C5E}"/>
              </a:ext>
            </a:extLst>
          </p:cNvPr>
          <p:cNvSpPr txBox="1"/>
          <p:nvPr/>
        </p:nvSpPr>
        <p:spPr>
          <a:xfrm>
            <a:off x="454219" y="3199251"/>
            <a:ext cx="1793633" cy="424732"/>
          </a:xfrm>
          <a:prstGeom prst="rect">
            <a:avLst/>
          </a:prstGeom>
          <a:noFill/>
        </p:spPr>
        <p:txBody>
          <a:bodyPr wrap="none" rtlCol="0">
            <a:spAutoFit/>
          </a:bodyPr>
          <a:lstStyle/>
          <a:p>
            <a:r>
              <a:rPr lang="en-US" sz="2400" dirty="0">
                <a:solidFill>
                  <a:schemeClr val="bg1"/>
                </a:solidFill>
              </a:rPr>
              <a:t>Takeaways: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F4F2B4-7374-D94E-9BFF-3BA4B9573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31"/>
            <a:ext cx="9135756" cy="6294567"/>
          </a:xfrm>
          <a:prstGeom prst="rect">
            <a:avLst/>
          </a:prstGeom>
        </p:spPr>
      </p:pic>
      <p:sp>
        <p:nvSpPr>
          <p:cNvPr id="2" name="Rectangle 1">
            <a:extLst>
              <a:ext uri="{FF2B5EF4-FFF2-40B4-BE49-F238E27FC236}">
                <a16:creationId xmlns:a16="http://schemas.microsoft.com/office/drawing/2014/main" id="{2ABF9F26-3020-4204-A200-3FF69EE6E4E3}"/>
              </a:ext>
            </a:extLst>
          </p:cNvPr>
          <p:cNvSpPr/>
          <p:nvPr/>
        </p:nvSpPr>
        <p:spPr bwMode="auto">
          <a:xfrm>
            <a:off x="309563" y="5032715"/>
            <a:ext cx="7643812" cy="1699502"/>
          </a:xfrm>
          <a:prstGeom prst="rect">
            <a:avLst/>
          </a:prstGeom>
          <a:solidFill>
            <a:srgbClr val="1C1C1C">
              <a:alpha val="65098"/>
            </a:srgb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000" b="0" i="0" u="none" strike="noStrike" cap="none" normalizeH="0" baseline="0">
              <a:ln>
                <a:noFill/>
              </a:ln>
              <a:solidFill>
                <a:srgbClr val="191919"/>
              </a:solidFill>
              <a:effectLst/>
              <a:latin typeface="HelvNeue Light for IBM" pitchFamily="34" charset="0"/>
            </a:endParaRPr>
          </a:p>
        </p:txBody>
      </p:sp>
      <p:sp>
        <p:nvSpPr>
          <p:cNvPr id="5" name="Title 4"/>
          <p:cNvSpPr>
            <a:spLocks noGrp="1"/>
          </p:cNvSpPr>
          <p:nvPr>
            <p:ph type="title"/>
          </p:nvPr>
        </p:nvSpPr>
        <p:spPr/>
        <p:txBody>
          <a:bodyPr/>
          <a:lstStyle/>
          <a:p>
            <a:r>
              <a:rPr lang="en-US" sz="2000" dirty="0">
                <a:solidFill>
                  <a:schemeClr val="bg1"/>
                </a:solidFill>
              </a:rPr>
              <a:t>Motivation – Coalition Situational Understanding (CSU)</a:t>
            </a:r>
          </a:p>
        </p:txBody>
      </p:sp>
      <p:sp>
        <p:nvSpPr>
          <p:cNvPr id="6" name="Text Placeholder 5"/>
          <p:cNvSpPr>
            <a:spLocks noGrp="1"/>
          </p:cNvSpPr>
          <p:nvPr>
            <p:ph type="body" sz="quarter" idx="10"/>
          </p:nvPr>
        </p:nvSpPr>
        <p:spPr>
          <a:xfrm>
            <a:off x="324000" y="5652000"/>
            <a:ext cx="7448400" cy="923330"/>
          </a:xfrm>
        </p:spPr>
        <p:txBody>
          <a:bodyPr/>
          <a:lstStyle/>
          <a:p>
            <a:r>
              <a:rPr lang="en-US" dirty="0">
                <a:solidFill>
                  <a:srgbClr val="FFFFFF"/>
                </a:solidFill>
              </a:rPr>
              <a:t>In IPP P6, we established 5 key features of CSU.</a:t>
            </a:r>
          </a:p>
          <a:p>
            <a:r>
              <a:rPr lang="en-US" dirty="0">
                <a:solidFill>
                  <a:srgbClr val="FFFFFF"/>
                </a:solidFill>
              </a:rPr>
              <a:t>In BPP P5.2, </a:t>
            </a:r>
            <a:r>
              <a:rPr lang="en-US" b="1" i="1" dirty="0">
                <a:solidFill>
                  <a:srgbClr val="FFFFFF"/>
                </a:solidFill>
              </a:rPr>
              <a:t>interpretability of decision support models </a:t>
            </a:r>
            <a:r>
              <a:rPr lang="en-US" dirty="0">
                <a:solidFill>
                  <a:srgbClr val="FFFFFF"/>
                </a:solidFill>
              </a:rPr>
              <a:t>has been our focus.</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13004" y="5968880"/>
            <a:ext cx="801437" cy="801437"/>
          </a:xfrm>
          <a:prstGeom prst="rect">
            <a:avLst/>
          </a:prstGeom>
        </p:spPr>
      </p:pic>
      <p:sp>
        <p:nvSpPr>
          <p:cNvPr id="7" name="TextBox 6"/>
          <p:cNvSpPr txBox="1"/>
          <p:nvPr/>
        </p:nvSpPr>
        <p:spPr>
          <a:xfrm rot="16200000">
            <a:off x="8125548" y="871905"/>
            <a:ext cx="1697901" cy="189283"/>
          </a:xfrm>
          <a:prstGeom prst="rect">
            <a:avLst/>
          </a:prstGeom>
          <a:noFill/>
        </p:spPr>
        <p:txBody>
          <a:bodyPr wrap="none" rtlCol="0">
            <a:spAutoFit/>
          </a:bodyPr>
          <a:lstStyle/>
          <a:p>
            <a:r>
              <a:rPr lang="en-US" sz="700" dirty="0">
                <a:solidFill>
                  <a:schemeClr val="bg1"/>
                </a:solidFill>
                <a:latin typeface="Arial" charset="0"/>
                <a:ea typeface="Arial" charset="0"/>
                <a:cs typeface="Arial" charset="0"/>
              </a:rPr>
              <a:t>Credit: U.S. Army/Sgt. Edwin Bridges)</a:t>
            </a:r>
          </a:p>
        </p:txBody>
      </p:sp>
    </p:spTree>
    <p:extLst>
      <p:ext uri="{BB962C8B-B14F-4D97-AF65-F5344CB8AC3E}">
        <p14:creationId xmlns:p14="http://schemas.microsoft.com/office/powerpoint/2010/main" val="843396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745406"/>
            <a:ext cx="8503920" cy="694499"/>
          </a:xfrm>
        </p:spPr>
        <p:txBody>
          <a:bodyPr/>
          <a:lstStyle/>
          <a:p>
            <a:r>
              <a:rPr lang="en-US" dirty="0">
                <a:solidFill>
                  <a:srgbClr val="2B3897"/>
                </a:solidFill>
              </a:rPr>
              <a:t>An agent’s role/relationship with a machine learning decision will effect the utility of interpretability techniques.</a:t>
            </a:r>
          </a:p>
        </p:txBody>
      </p:sp>
      <p:sp>
        <p:nvSpPr>
          <p:cNvPr id="3" name="Text Placeholder 2"/>
          <p:cNvSpPr>
            <a:spLocks noGrp="1"/>
          </p:cNvSpPr>
          <p:nvPr>
            <p:ph type="body" sz="quarter" idx="10"/>
          </p:nvPr>
        </p:nvSpPr>
        <p:spPr>
          <a:xfrm>
            <a:off x="365760" y="5439904"/>
            <a:ext cx="8127312" cy="1069383"/>
          </a:xfrm>
        </p:spPr>
        <p:txBody>
          <a:bodyPr/>
          <a:lstStyle/>
          <a:p>
            <a:pPr marL="285750" indent="-285750">
              <a:buFont typeface="Arial" charset="0"/>
              <a:buChar char="•"/>
            </a:pPr>
            <a:r>
              <a:rPr lang="en-US" b="1" dirty="0"/>
              <a:t>User Knowledge</a:t>
            </a:r>
            <a:r>
              <a:rPr lang="en-US" dirty="0"/>
              <a:t> may effect the  details that can be provided within explanations.</a:t>
            </a:r>
          </a:p>
          <a:p>
            <a:pPr marL="285750" indent="-285750">
              <a:buFont typeface="Arial" charset="0"/>
              <a:buChar char="•"/>
            </a:pPr>
            <a:r>
              <a:rPr lang="en-US" b="1" dirty="0"/>
              <a:t>Task</a:t>
            </a:r>
            <a:r>
              <a:rPr lang="en-US" dirty="0"/>
              <a:t> of the agent may effect what information is useable. </a:t>
            </a:r>
            <a:endParaRPr lang="en-US" b="1" dirty="0"/>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9" name="Picture 8">
            <a:extLst>
              <a:ext uri="{FF2B5EF4-FFF2-40B4-BE49-F238E27FC236}">
                <a16:creationId xmlns:a16="http://schemas.microsoft.com/office/drawing/2014/main" id="{33D27DBB-715E-AA4F-A935-6A455D58A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19" y="133336"/>
            <a:ext cx="5272793" cy="4195419"/>
          </a:xfrm>
          <a:prstGeom prst="rect">
            <a:avLst/>
          </a:prstGeom>
          <a:solidFill>
            <a:srgbClr val="E3E3D6"/>
          </a:solidFill>
          <a:ln>
            <a:solidFill>
              <a:schemeClr val="tx2"/>
            </a:solidFill>
          </a:ln>
        </p:spPr>
      </p:pic>
      <p:sp>
        <p:nvSpPr>
          <p:cNvPr id="4" name="Rectangle 3">
            <a:extLst>
              <a:ext uri="{FF2B5EF4-FFF2-40B4-BE49-F238E27FC236}">
                <a16:creationId xmlns:a16="http://schemas.microsoft.com/office/drawing/2014/main" id="{A70D7E30-A18F-A543-948A-9C19380A14BC}"/>
              </a:ext>
            </a:extLst>
          </p:cNvPr>
          <p:cNvSpPr/>
          <p:nvPr/>
        </p:nvSpPr>
        <p:spPr>
          <a:xfrm>
            <a:off x="365760" y="4328756"/>
            <a:ext cx="7815665" cy="480131"/>
          </a:xfrm>
          <a:prstGeom prst="rect">
            <a:avLst/>
          </a:prstGeom>
        </p:spPr>
        <p:txBody>
          <a:bodyPr wrap="square">
            <a:spAutoFit/>
          </a:bodyPr>
          <a:lstStyle/>
          <a:p>
            <a:pPr>
              <a:spcBef>
                <a:spcPts val="600"/>
              </a:spcBef>
              <a:spcAft>
                <a:spcPts val="1200"/>
              </a:spcAft>
            </a:pPr>
            <a:r>
              <a:rPr lang="en-US" sz="1400" kern="2800" spc="-100" dirty="0">
                <a:latin typeface="Arial" panose="020B0604020202020204" pitchFamily="34" charset="0"/>
                <a:ea typeface="Times New Roman" panose="02020603050405020304" pitchFamily="18" charset="0"/>
                <a:cs typeface="Times New Roman" panose="02020603050405020304" pitchFamily="18" charset="0"/>
              </a:rPr>
              <a:t>Tomsett et al. “Interpretable to whom? A role-based model for analyzing interpretable machine learning systems” Presented at WHI 2018 at IC ML</a:t>
            </a:r>
            <a:endParaRPr lang="en-GB" sz="1800" b="1" kern="2800" spc="-100" dirty="0">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CBEC69F3-B5E8-064E-9BC3-C4E0314130B9}"/>
              </a:ext>
            </a:extLst>
          </p:cNvPr>
          <p:cNvGrpSpPr/>
          <p:nvPr/>
        </p:nvGrpSpPr>
        <p:grpSpPr>
          <a:xfrm>
            <a:off x="3949935" y="1226731"/>
            <a:ext cx="2448092" cy="633069"/>
            <a:chOff x="3965433" y="1381711"/>
            <a:chExt cx="2448092" cy="633069"/>
          </a:xfrm>
        </p:grpSpPr>
        <p:sp>
          <p:nvSpPr>
            <p:cNvPr id="15" name="Rectangle 14">
              <a:extLst>
                <a:ext uri="{FF2B5EF4-FFF2-40B4-BE49-F238E27FC236}">
                  <a16:creationId xmlns:a16="http://schemas.microsoft.com/office/drawing/2014/main" id="{1F36B927-5705-3540-8C78-869B26BBEB9D}"/>
                </a:ext>
              </a:extLst>
            </p:cNvPr>
            <p:cNvSpPr/>
            <p:nvPr/>
          </p:nvSpPr>
          <p:spPr bwMode="auto">
            <a:xfrm>
              <a:off x="3965433" y="1381711"/>
              <a:ext cx="2448092"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Mission Commander</a:t>
              </a:r>
            </a:p>
          </p:txBody>
        </p:sp>
        <p:sp>
          <p:nvSpPr>
            <p:cNvPr id="16" name="Triangle 15">
              <a:extLst>
                <a:ext uri="{FF2B5EF4-FFF2-40B4-BE49-F238E27FC236}">
                  <a16:creationId xmlns:a16="http://schemas.microsoft.com/office/drawing/2014/main" id="{CE4465B5-21DB-B943-A2C5-7FE6B7128950}"/>
                </a:ext>
              </a:extLst>
            </p:cNvPr>
            <p:cNvSpPr/>
            <p:nvPr/>
          </p:nvSpPr>
          <p:spPr bwMode="auto">
            <a:xfrm rot="10800000">
              <a:off x="4995750" y="1760764"/>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grpSp>
      <p:grpSp>
        <p:nvGrpSpPr>
          <p:cNvPr id="21" name="Group 20">
            <a:extLst>
              <a:ext uri="{FF2B5EF4-FFF2-40B4-BE49-F238E27FC236}">
                <a16:creationId xmlns:a16="http://schemas.microsoft.com/office/drawing/2014/main" id="{C0AEC4A1-1C7D-A14D-BEA7-5F4882B36675}"/>
              </a:ext>
            </a:extLst>
          </p:cNvPr>
          <p:cNvGrpSpPr/>
          <p:nvPr/>
        </p:nvGrpSpPr>
        <p:grpSpPr>
          <a:xfrm>
            <a:off x="3547943" y="2671615"/>
            <a:ext cx="1020956" cy="611529"/>
            <a:chOff x="3547943" y="2671615"/>
            <a:chExt cx="1020956" cy="611529"/>
          </a:xfrm>
        </p:grpSpPr>
        <p:sp>
          <p:nvSpPr>
            <p:cNvPr id="19" name="Triangle 18">
              <a:extLst>
                <a:ext uri="{FF2B5EF4-FFF2-40B4-BE49-F238E27FC236}">
                  <a16:creationId xmlns:a16="http://schemas.microsoft.com/office/drawing/2014/main" id="{38E4B2BD-D9E6-784E-B2D0-A1C81E846E9C}"/>
                </a:ext>
              </a:extLst>
            </p:cNvPr>
            <p:cNvSpPr/>
            <p:nvPr/>
          </p:nvSpPr>
          <p:spPr bwMode="auto">
            <a:xfrm>
              <a:off x="3864692" y="2671615"/>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14" name="Rectangle 13">
              <a:extLst>
                <a:ext uri="{FF2B5EF4-FFF2-40B4-BE49-F238E27FC236}">
                  <a16:creationId xmlns:a16="http://schemas.microsoft.com/office/drawing/2014/main" id="{B445AE25-7048-2F4C-B768-ECE77730252D}"/>
                </a:ext>
              </a:extLst>
            </p:cNvPr>
            <p:cNvSpPr/>
            <p:nvPr/>
          </p:nvSpPr>
          <p:spPr bwMode="auto">
            <a:xfrm>
              <a:off x="3547943" y="2904091"/>
              <a:ext cx="1020956"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Analyst</a:t>
              </a:r>
            </a:p>
          </p:txBody>
        </p:sp>
      </p:grpSp>
      <p:grpSp>
        <p:nvGrpSpPr>
          <p:cNvPr id="22" name="Group 21">
            <a:extLst>
              <a:ext uri="{FF2B5EF4-FFF2-40B4-BE49-F238E27FC236}">
                <a16:creationId xmlns:a16="http://schemas.microsoft.com/office/drawing/2014/main" id="{36FBF392-1223-164C-A5A2-6B5122304745}"/>
              </a:ext>
            </a:extLst>
          </p:cNvPr>
          <p:cNvGrpSpPr/>
          <p:nvPr/>
        </p:nvGrpSpPr>
        <p:grpSpPr>
          <a:xfrm>
            <a:off x="1507851" y="781741"/>
            <a:ext cx="2118753" cy="642789"/>
            <a:chOff x="1507851" y="781741"/>
            <a:chExt cx="2118753" cy="642789"/>
          </a:xfrm>
        </p:grpSpPr>
        <p:sp>
          <p:nvSpPr>
            <p:cNvPr id="20" name="Triangle 19">
              <a:extLst>
                <a:ext uri="{FF2B5EF4-FFF2-40B4-BE49-F238E27FC236}">
                  <a16:creationId xmlns:a16="http://schemas.microsoft.com/office/drawing/2014/main" id="{64B2E4EA-FBBC-204C-9AE5-E82E3B24D4C8}"/>
                </a:ext>
              </a:extLst>
            </p:cNvPr>
            <p:cNvSpPr/>
            <p:nvPr/>
          </p:nvSpPr>
          <p:spPr bwMode="auto">
            <a:xfrm>
              <a:off x="2373498" y="781741"/>
              <a:ext cx="387458" cy="254016"/>
            </a:xfrm>
            <a:prstGeom prst="triangle">
              <a:avLst/>
            </a:prstGeom>
            <a:solidFill>
              <a:srgbClr val="E3E3D6"/>
            </a:solidFill>
            <a:ln w="9525"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solidFill>
                  <a:srgbClr val="191919"/>
                </a:solidFill>
                <a:effectLst/>
                <a:latin typeface="HelvNeue Light for IBM" pitchFamily="34" charset="0"/>
              </a:endParaRPr>
            </a:p>
          </p:txBody>
        </p:sp>
        <p:sp>
          <p:nvSpPr>
            <p:cNvPr id="7" name="Rectangle 6">
              <a:extLst>
                <a:ext uri="{FF2B5EF4-FFF2-40B4-BE49-F238E27FC236}">
                  <a16:creationId xmlns:a16="http://schemas.microsoft.com/office/drawing/2014/main" id="{03EAA649-E8BE-7E44-9AFF-8C9ABA926C2D}"/>
                </a:ext>
              </a:extLst>
            </p:cNvPr>
            <p:cNvSpPr/>
            <p:nvPr/>
          </p:nvSpPr>
          <p:spPr bwMode="auto">
            <a:xfrm>
              <a:off x="1507851" y="1045477"/>
              <a:ext cx="2118753" cy="379053"/>
            </a:xfrm>
            <a:prstGeom prst="rect">
              <a:avLst/>
            </a:prstGeom>
            <a:solidFill>
              <a:srgbClr val="E3E3D6"/>
            </a:solidFill>
            <a:ln w="12700"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US" dirty="0"/>
                <a:t>Coalition Engineer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745406"/>
            <a:ext cx="8503920" cy="300937"/>
          </a:xfrm>
        </p:spPr>
        <p:txBody>
          <a:bodyPr/>
          <a:lstStyle/>
          <a:p>
            <a:r>
              <a:rPr lang="en-US" dirty="0">
                <a:solidFill>
                  <a:srgbClr val="2B3897"/>
                </a:solidFill>
              </a:rPr>
              <a:t>This demo showcases a framework that brings:</a:t>
            </a:r>
          </a:p>
        </p:txBody>
      </p:sp>
      <p:sp>
        <p:nvSpPr>
          <p:cNvPr id="3" name="Text Placeholder 2"/>
          <p:cNvSpPr>
            <a:spLocks noGrp="1"/>
          </p:cNvSpPr>
          <p:nvPr>
            <p:ph type="body" sz="quarter" idx="10"/>
          </p:nvPr>
        </p:nvSpPr>
        <p:spPr>
          <a:xfrm>
            <a:off x="365760" y="5068688"/>
            <a:ext cx="8127312" cy="1440600"/>
          </a:xfrm>
        </p:spPr>
        <p:txBody>
          <a:bodyPr/>
          <a:lstStyle/>
          <a:p>
            <a:pPr marL="285750" indent="-285750">
              <a:buFont typeface="Arial" charset="0"/>
              <a:buChar char="•"/>
            </a:pPr>
            <a:r>
              <a:rPr lang="en-US" b="1" dirty="0"/>
              <a:t>Easy Comparison</a:t>
            </a:r>
            <a:r>
              <a:rPr lang="en-US" dirty="0"/>
              <a:t> of existing (and new) interpretability techniques.</a:t>
            </a:r>
            <a:endParaRPr lang="en-US" b="1" dirty="0"/>
          </a:p>
          <a:p>
            <a:pPr marL="285750" indent="-285750">
              <a:buFont typeface="Arial" charset="0"/>
              <a:buChar char="•"/>
            </a:pPr>
            <a:r>
              <a:rPr lang="en-US" b="1" dirty="0"/>
              <a:t>Generating Data </a:t>
            </a:r>
            <a:r>
              <a:rPr lang="en-US" dirty="0"/>
              <a:t>for experiments both analytical and human based testing.</a:t>
            </a:r>
          </a:p>
          <a:p>
            <a:pPr marL="285750" indent="-285750">
              <a:buFont typeface="Arial" charset="0"/>
              <a:buChar char="•"/>
            </a:pPr>
            <a:r>
              <a:rPr lang="en-US" b="1" dirty="0"/>
              <a:t>Sharable Tool </a:t>
            </a:r>
            <a:r>
              <a:rPr lang="en-US" dirty="0"/>
              <a:t>that through open-sourcing can help engage the wider Machine Learning community.</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8" name="Picture 7">
            <a:extLst>
              <a:ext uri="{FF2B5EF4-FFF2-40B4-BE49-F238E27FC236}">
                <a16:creationId xmlns:a16="http://schemas.microsoft.com/office/drawing/2014/main" id="{E12BA093-AD77-6648-ACE1-8DD690F53895}"/>
              </a:ext>
            </a:extLst>
          </p:cNvPr>
          <p:cNvPicPr>
            <a:picLocks noChangeAspect="1"/>
          </p:cNvPicPr>
          <p:nvPr/>
        </p:nvPicPr>
        <p:blipFill rotWithShape="1">
          <a:blip r:embed="rId3"/>
          <a:srcRect b="7156"/>
          <a:stretch/>
        </p:blipFill>
        <p:spPr>
          <a:xfrm>
            <a:off x="365760" y="228600"/>
            <a:ext cx="8282085" cy="4314826"/>
          </a:xfrm>
          <a:prstGeom prst="rect">
            <a:avLst/>
          </a:prstGeom>
          <a:ln>
            <a:solidFill>
              <a:schemeClr val="bg2"/>
            </a:solidFill>
          </a:ln>
        </p:spPr>
      </p:pic>
    </p:spTree>
    <p:extLst>
      <p:ext uri="{BB962C8B-B14F-4D97-AF65-F5344CB8AC3E}">
        <p14:creationId xmlns:p14="http://schemas.microsoft.com/office/powerpoint/2010/main" val="1954131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8EFCEF-9A7C-FA42-BB0D-B3F409B06F9D}"/>
              </a:ext>
            </a:extLst>
          </p:cNvPr>
          <p:cNvSpPr/>
          <p:nvPr/>
        </p:nvSpPr>
        <p:spPr>
          <a:xfrm>
            <a:off x="1" y="930210"/>
            <a:ext cx="3053166"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Datasets</a:t>
            </a:r>
          </a:p>
          <a:p>
            <a:pPr marL="742950" lvl="1" indent="-285750">
              <a:buFont typeface="Arial" panose="020B0604020202020204" pitchFamily="34" charset="0"/>
              <a:buChar char="•"/>
            </a:pPr>
            <a:r>
              <a:rPr lang="en-US" sz="1800" dirty="0">
                <a:solidFill>
                  <a:schemeClr val="tx1"/>
                </a:solidFill>
              </a:rPr>
              <a:t>Gun Wielder Classification</a:t>
            </a:r>
          </a:p>
          <a:p>
            <a:pPr marL="742950" lvl="1" indent="-285750">
              <a:buFont typeface="Arial" panose="020B0604020202020204" pitchFamily="34" charset="0"/>
              <a:buChar char="•"/>
            </a:pPr>
            <a:r>
              <a:rPr lang="en-US" sz="1800" dirty="0">
                <a:solidFill>
                  <a:schemeClr val="tx1"/>
                </a:solidFill>
              </a:rPr>
              <a:t>Traffic Congestion</a:t>
            </a:r>
          </a:p>
          <a:p>
            <a:pPr marL="742950" lvl="1" indent="-285750">
              <a:buFont typeface="Arial" panose="020B0604020202020204" pitchFamily="34" charset="0"/>
              <a:buChar char="•"/>
            </a:pPr>
            <a:r>
              <a:rPr lang="en-US" sz="1800" dirty="0">
                <a:solidFill>
                  <a:schemeClr val="tx1"/>
                </a:solidFill>
              </a:rPr>
              <a:t>CIFAR-10</a:t>
            </a:r>
          </a:p>
          <a:p>
            <a:pPr marL="742950" lvl="1" indent="-285750">
              <a:buFont typeface="Arial" panose="020B0604020202020204" pitchFamily="34" charset="0"/>
              <a:buChar char="•"/>
            </a:pPr>
            <a:r>
              <a:rPr lang="en-US" sz="1800" dirty="0">
                <a:solidFill>
                  <a:schemeClr val="tx1"/>
                </a:solidFill>
              </a:rPr>
              <a:t>MNIST</a:t>
            </a:r>
          </a:p>
          <a:p>
            <a:pPr marL="742950" lvl="1" indent="-285750">
              <a:buFont typeface="Arial" panose="020B0604020202020204" pitchFamily="34" charset="0"/>
              <a:buChar char="•"/>
            </a:pPr>
            <a:r>
              <a:rPr lang="en-US" sz="1800" dirty="0">
                <a:solidFill>
                  <a:schemeClr val="tx1"/>
                </a:solidFill>
              </a:rPr>
              <a:t>ImageNet</a:t>
            </a:r>
          </a:p>
        </p:txBody>
      </p:sp>
      <p:sp>
        <p:nvSpPr>
          <p:cNvPr id="3" name="Rectangle 2">
            <a:extLst>
              <a:ext uri="{FF2B5EF4-FFF2-40B4-BE49-F238E27FC236}">
                <a16:creationId xmlns:a16="http://schemas.microsoft.com/office/drawing/2014/main" id="{1E13FCE2-AF8D-064B-BD0A-64F0AE0CB096}"/>
              </a:ext>
            </a:extLst>
          </p:cNvPr>
          <p:cNvSpPr/>
          <p:nvPr/>
        </p:nvSpPr>
        <p:spPr>
          <a:xfrm>
            <a:off x="3053167" y="939354"/>
            <a:ext cx="3053166"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Models</a:t>
            </a:r>
          </a:p>
          <a:p>
            <a:r>
              <a:rPr lang="en-US" sz="1800" dirty="0">
                <a:solidFill>
                  <a:schemeClr val="tx1"/>
                </a:solidFill>
              </a:rPr>
              <a:t>Neural Networks:</a:t>
            </a:r>
          </a:p>
          <a:p>
            <a:pPr marL="742950" lvl="1" indent="-285750">
              <a:buFont typeface="Arial" panose="020B0604020202020204" pitchFamily="34" charset="0"/>
              <a:buChar char="•"/>
            </a:pPr>
            <a:r>
              <a:rPr lang="en-US" sz="1800" dirty="0">
                <a:solidFill>
                  <a:schemeClr val="tx1"/>
                </a:solidFill>
              </a:rPr>
              <a:t>VGG16</a:t>
            </a:r>
          </a:p>
          <a:p>
            <a:pPr marL="742950" lvl="1" indent="-285750">
              <a:buFont typeface="Arial" panose="020B0604020202020204" pitchFamily="34" charset="0"/>
              <a:buChar char="•"/>
            </a:pPr>
            <a:r>
              <a:rPr lang="en-US" sz="1800" dirty="0">
                <a:solidFill>
                  <a:schemeClr val="tx1"/>
                </a:solidFill>
              </a:rPr>
              <a:t>VGG19</a:t>
            </a:r>
          </a:p>
          <a:p>
            <a:pPr marL="742950" lvl="1" indent="-285750">
              <a:buFont typeface="Arial" panose="020B0604020202020204" pitchFamily="34" charset="0"/>
              <a:buChar char="•"/>
            </a:pPr>
            <a:r>
              <a:rPr lang="en-US" sz="1800" dirty="0">
                <a:solidFill>
                  <a:schemeClr val="tx1"/>
                </a:solidFill>
              </a:rPr>
              <a:t>InceptionV3</a:t>
            </a:r>
          </a:p>
          <a:p>
            <a:pPr marL="742950" lvl="1" indent="-285750">
              <a:buFont typeface="Arial" panose="020B0604020202020204" pitchFamily="34" charset="0"/>
              <a:buChar char="•"/>
            </a:pPr>
            <a:r>
              <a:rPr lang="en-US" sz="1800" dirty="0">
                <a:solidFill>
                  <a:schemeClr val="tx1"/>
                </a:solidFill>
              </a:rPr>
              <a:t>Inception </a:t>
            </a:r>
            <a:r>
              <a:rPr lang="en-US" sz="1800" dirty="0" err="1">
                <a:solidFill>
                  <a:schemeClr val="tx1"/>
                </a:solidFill>
              </a:rPr>
              <a:t>ResNet</a:t>
            </a:r>
            <a:r>
              <a:rPr lang="en-US" sz="1800" dirty="0">
                <a:solidFill>
                  <a:schemeClr val="tx1"/>
                </a:solidFill>
              </a:rPr>
              <a:t> V2</a:t>
            </a:r>
          </a:p>
          <a:p>
            <a:pPr marL="742950" lvl="1" indent="-285750">
              <a:buFont typeface="Arial" panose="020B0604020202020204" pitchFamily="34" charset="0"/>
              <a:buChar char="•"/>
            </a:pPr>
            <a:r>
              <a:rPr lang="en-US" sz="1800" dirty="0" err="1">
                <a:solidFill>
                  <a:schemeClr val="tx1"/>
                </a:solidFill>
              </a:rPr>
              <a:t>MobileNet</a:t>
            </a:r>
            <a:endParaRPr lang="en-US" sz="1800" dirty="0">
              <a:solidFill>
                <a:schemeClr val="tx1"/>
              </a:solidFill>
            </a:endParaRPr>
          </a:p>
          <a:p>
            <a:pPr marL="742950" lvl="1" indent="-285750">
              <a:buFont typeface="Arial" panose="020B0604020202020204" pitchFamily="34" charset="0"/>
              <a:buChar char="•"/>
            </a:pPr>
            <a:r>
              <a:rPr lang="en-US" sz="1800" dirty="0" err="1">
                <a:solidFill>
                  <a:schemeClr val="tx1"/>
                </a:solidFill>
              </a:rPr>
              <a:t>Xception</a:t>
            </a:r>
            <a:endParaRPr lang="en-US" sz="1800" dirty="0">
              <a:solidFill>
                <a:schemeClr val="tx1"/>
              </a:solidFill>
            </a:endParaRPr>
          </a:p>
          <a:p>
            <a:endParaRPr lang="en-US" sz="1800" dirty="0">
              <a:solidFill>
                <a:schemeClr val="tx1"/>
              </a:solidFill>
            </a:endParaRPr>
          </a:p>
          <a:p>
            <a:r>
              <a:rPr lang="en-US" sz="1800" dirty="0">
                <a:solidFill>
                  <a:schemeClr val="tx1"/>
                </a:solidFill>
              </a:rPr>
              <a:t>Other Models:	</a:t>
            </a:r>
          </a:p>
          <a:p>
            <a:pPr marL="742950" lvl="1" indent="-285750">
              <a:buFont typeface="Arial" panose="020B0604020202020204" pitchFamily="34" charset="0"/>
              <a:buChar char="•"/>
            </a:pPr>
            <a:r>
              <a:rPr lang="en-US" sz="1800" dirty="0">
                <a:solidFill>
                  <a:schemeClr val="tx1"/>
                </a:solidFill>
              </a:rPr>
              <a:t>Support Vector Machine</a:t>
            </a:r>
          </a:p>
          <a:p>
            <a:endParaRPr lang="en-US" sz="1800" dirty="0">
              <a:solidFill>
                <a:schemeClr val="tx1"/>
              </a:solidFill>
            </a:endParaRPr>
          </a:p>
        </p:txBody>
      </p:sp>
      <p:sp>
        <p:nvSpPr>
          <p:cNvPr id="4" name="Rectangle 3">
            <a:extLst>
              <a:ext uri="{FF2B5EF4-FFF2-40B4-BE49-F238E27FC236}">
                <a16:creationId xmlns:a16="http://schemas.microsoft.com/office/drawing/2014/main" id="{D628FB89-99DB-0B49-AD94-30925039D29B}"/>
              </a:ext>
            </a:extLst>
          </p:cNvPr>
          <p:cNvSpPr/>
          <p:nvPr/>
        </p:nvSpPr>
        <p:spPr>
          <a:xfrm>
            <a:off x="6106333" y="948498"/>
            <a:ext cx="3121370" cy="3300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dirty="0">
                <a:solidFill>
                  <a:schemeClr val="tx1"/>
                </a:solidFill>
              </a:rPr>
              <a:t>Explanation</a:t>
            </a:r>
            <a:r>
              <a:rPr lang="en-US" sz="1800" dirty="0">
                <a:solidFill>
                  <a:schemeClr val="tx1"/>
                </a:solidFill>
              </a:rPr>
              <a:t> Techniques</a:t>
            </a:r>
          </a:p>
          <a:p>
            <a:pPr marL="742950" lvl="1" indent="-285750">
              <a:buFont typeface="Arial" panose="020B0604020202020204" pitchFamily="34" charset="0"/>
              <a:buChar char="•"/>
            </a:pPr>
            <a:r>
              <a:rPr lang="en-US" sz="1800" dirty="0">
                <a:solidFill>
                  <a:schemeClr val="tx1"/>
                </a:solidFill>
              </a:rPr>
              <a:t>LIME</a:t>
            </a:r>
          </a:p>
          <a:p>
            <a:pPr marL="742950" lvl="1" indent="-285750">
              <a:buFont typeface="Arial" panose="020B0604020202020204" pitchFamily="34" charset="0"/>
              <a:buChar char="•"/>
            </a:pPr>
            <a:r>
              <a:rPr lang="en-US" sz="1800" dirty="0">
                <a:solidFill>
                  <a:schemeClr val="tx1"/>
                </a:solidFill>
              </a:rPr>
              <a:t>Shaply</a:t>
            </a:r>
          </a:p>
          <a:p>
            <a:pPr marL="742950" lvl="1" indent="-285750">
              <a:buFont typeface="Arial" panose="020B0604020202020204" pitchFamily="34" charset="0"/>
              <a:buChar char="•"/>
            </a:pPr>
            <a:r>
              <a:rPr lang="en-US" sz="1800" dirty="0">
                <a:solidFill>
                  <a:schemeClr val="tx1"/>
                </a:solidFill>
              </a:rPr>
              <a:t>Deep Taylor LRP</a:t>
            </a:r>
          </a:p>
          <a:p>
            <a:pPr marL="742950" lvl="1" indent="-285750">
              <a:buFont typeface="Arial" panose="020B0604020202020204" pitchFamily="34" charset="0"/>
              <a:buChar char="•"/>
            </a:pPr>
            <a:r>
              <a:rPr lang="en-US" sz="1800" dirty="0">
                <a:solidFill>
                  <a:schemeClr val="tx1"/>
                </a:solidFill>
              </a:rPr>
              <a:t>Influence Functions</a:t>
            </a:r>
          </a:p>
          <a:p>
            <a:endParaRPr lang="en-US" sz="1800" dirty="0">
              <a:solidFill>
                <a:schemeClr val="tx1"/>
              </a:solidFill>
            </a:endParaRPr>
          </a:p>
        </p:txBody>
      </p:sp>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Datasets, Models and Explanations</a:t>
            </a:r>
          </a:p>
        </p:txBody>
      </p:sp>
    </p:spTree>
    <p:extLst>
      <p:ext uri="{BB962C8B-B14F-4D97-AF65-F5344CB8AC3E}">
        <p14:creationId xmlns:p14="http://schemas.microsoft.com/office/powerpoint/2010/main" val="206447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Datasets, Models and Explanations</a:t>
            </a:r>
          </a:p>
        </p:txBody>
      </p:sp>
      <p:pic>
        <p:nvPicPr>
          <p:cNvPr id="14" name="Picture 13">
            <a:extLst>
              <a:ext uri="{FF2B5EF4-FFF2-40B4-BE49-F238E27FC236}">
                <a16:creationId xmlns:a16="http://schemas.microsoft.com/office/drawing/2014/main" id="{FBE5E4F2-5E1B-0647-AD4F-9E351291B263}"/>
              </a:ext>
            </a:extLst>
          </p:cNvPr>
          <p:cNvPicPr>
            <a:picLocks noChangeAspect="1"/>
          </p:cNvPicPr>
          <p:nvPr/>
        </p:nvPicPr>
        <p:blipFill rotWithShape="1">
          <a:blip r:embed="rId3">
            <a:extLst>
              <a:ext uri="{28A0092B-C50C-407E-A947-70E740481C1C}">
                <a14:useLocalDpi xmlns:a14="http://schemas.microsoft.com/office/drawing/2010/main" val="0"/>
              </a:ext>
            </a:extLst>
          </a:blip>
          <a:srcRect r="9553"/>
          <a:stretch/>
        </p:blipFill>
        <p:spPr>
          <a:xfrm>
            <a:off x="931467" y="5157634"/>
            <a:ext cx="6896746" cy="1206125"/>
          </a:xfrm>
          <a:prstGeom prst="rect">
            <a:avLst/>
          </a:prstGeom>
          <a:ln>
            <a:solidFill>
              <a:schemeClr val="tx2"/>
            </a:solidFill>
          </a:ln>
        </p:spPr>
      </p:pic>
      <p:pic>
        <p:nvPicPr>
          <p:cNvPr id="3" name="Picture 2">
            <a:extLst>
              <a:ext uri="{FF2B5EF4-FFF2-40B4-BE49-F238E27FC236}">
                <a16:creationId xmlns:a16="http://schemas.microsoft.com/office/drawing/2014/main" id="{CB75AAF4-F527-1A4D-8B1C-074FBCC67DD9}"/>
              </a:ext>
            </a:extLst>
          </p:cNvPr>
          <p:cNvPicPr>
            <a:picLocks noChangeAspect="1"/>
          </p:cNvPicPr>
          <p:nvPr/>
        </p:nvPicPr>
        <p:blipFill rotWithShape="1">
          <a:blip r:embed="rId4">
            <a:extLst>
              <a:ext uri="{28A0092B-C50C-407E-A947-70E740481C1C}">
                <a14:useLocalDpi xmlns:a14="http://schemas.microsoft.com/office/drawing/2010/main" val="0"/>
              </a:ext>
            </a:extLst>
          </a:blip>
          <a:srcRect r="14228" b="28903"/>
          <a:stretch/>
        </p:blipFill>
        <p:spPr>
          <a:xfrm>
            <a:off x="931467" y="850823"/>
            <a:ext cx="6896339" cy="2044777"/>
          </a:xfrm>
          <a:prstGeom prst="rect">
            <a:avLst/>
          </a:prstGeom>
          <a:ln>
            <a:solidFill>
              <a:schemeClr val="tx2"/>
            </a:solidFill>
          </a:ln>
        </p:spPr>
      </p:pic>
      <p:pic>
        <p:nvPicPr>
          <p:cNvPr id="5" name="Picture 4">
            <a:extLst>
              <a:ext uri="{FF2B5EF4-FFF2-40B4-BE49-F238E27FC236}">
                <a16:creationId xmlns:a16="http://schemas.microsoft.com/office/drawing/2014/main" id="{E5BFCF9A-4D87-244C-9643-C68989CBD493}"/>
              </a:ext>
            </a:extLst>
          </p:cNvPr>
          <p:cNvPicPr>
            <a:picLocks noChangeAspect="1"/>
          </p:cNvPicPr>
          <p:nvPr/>
        </p:nvPicPr>
        <p:blipFill rotWithShape="1">
          <a:blip r:embed="rId5">
            <a:extLst>
              <a:ext uri="{28A0092B-C50C-407E-A947-70E740481C1C}">
                <a14:useLocalDpi xmlns:a14="http://schemas.microsoft.com/office/drawing/2010/main" val="0"/>
              </a:ext>
            </a:extLst>
          </a:blip>
          <a:srcRect b="37713"/>
          <a:stretch/>
        </p:blipFill>
        <p:spPr>
          <a:xfrm>
            <a:off x="931466" y="3054832"/>
            <a:ext cx="6896339" cy="1943569"/>
          </a:xfrm>
          <a:prstGeom prst="rect">
            <a:avLst/>
          </a:prstGeom>
          <a:ln>
            <a:solidFill>
              <a:schemeClr val="tx2"/>
            </a:solidFill>
          </a:ln>
        </p:spPr>
      </p:pic>
    </p:spTree>
    <p:extLst>
      <p:ext uri="{BB962C8B-B14F-4D97-AF65-F5344CB8AC3E}">
        <p14:creationId xmlns:p14="http://schemas.microsoft.com/office/powerpoint/2010/main" val="2045125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Use Cases</a:t>
            </a:r>
          </a:p>
        </p:txBody>
      </p:sp>
      <p:sp>
        <p:nvSpPr>
          <p:cNvPr id="8" name="Title 1">
            <a:extLst>
              <a:ext uri="{FF2B5EF4-FFF2-40B4-BE49-F238E27FC236}">
                <a16:creationId xmlns:a16="http://schemas.microsoft.com/office/drawing/2014/main" id="{C57D1347-DEC7-9E49-81FC-3A01E1E8FA07}"/>
              </a:ext>
            </a:extLst>
          </p:cNvPr>
          <p:cNvSpPr>
            <a:spLocks noGrp="1"/>
          </p:cNvSpPr>
          <p:nvPr>
            <p:ph type="title"/>
          </p:nvPr>
        </p:nvSpPr>
        <p:spPr>
          <a:xfrm>
            <a:off x="365760" y="4745406"/>
            <a:ext cx="8503920" cy="300937"/>
          </a:xfrm>
        </p:spPr>
        <p:txBody>
          <a:bodyPr/>
          <a:lstStyle/>
          <a:p>
            <a:r>
              <a:rPr lang="en-US" dirty="0">
                <a:solidFill>
                  <a:srgbClr val="2B3897"/>
                </a:solidFill>
              </a:rPr>
              <a:t>Use Case 1 – Multiple Explanation Techniques on the Same Input:</a:t>
            </a:r>
          </a:p>
        </p:txBody>
      </p:sp>
      <p:sp>
        <p:nvSpPr>
          <p:cNvPr id="10" name="Text Placeholder 2">
            <a:extLst>
              <a:ext uri="{FF2B5EF4-FFF2-40B4-BE49-F238E27FC236}">
                <a16:creationId xmlns:a16="http://schemas.microsoft.com/office/drawing/2014/main" id="{FB7F04DD-8DF1-9442-9B1C-54F8CD6E1D8C}"/>
              </a:ext>
            </a:extLst>
          </p:cNvPr>
          <p:cNvSpPr>
            <a:spLocks noGrp="1"/>
          </p:cNvSpPr>
          <p:nvPr>
            <p:ph type="body" sz="quarter" idx="10"/>
          </p:nvPr>
        </p:nvSpPr>
        <p:spPr>
          <a:xfrm>
            <a:off x="365760" y="5242238"/>
            <a:ext cx="8127312" cy="1267049"/>
          </a:xfrm>
        </p:spPr>
        <p:txBody>
          <a:bodyPr/>
          <a:lstStyle/>
          <a:p>
            <a:pPr marL="285750" indent="-285750">
              <a:buFont typeface="Arial" charset="0"/>
              <a:buChar char="•"/>
            </a:pPr>
            <a:r>
              <a:rPr lang="en-US" b="1" dirty="0"/>
              <a:t>Build Intuition</a:t>
            </a:r>
            <a:r>
              <a:rPr lang="en-US" dirty="0"/>
              <a:t> for different techniques.</a:t>
            </a:r>
            <a:endParaRPr lang="en-US" b="1" dirty="0"/>
          </a:p>
          <a:p>
            <a:pPr marL="285750" indent="-285750">
              <a:buFont typeface="Arial" charset="0"/>
              <a:buChar char="•"/>
            </a:pPr>
            <a:r>
              <a:rPr lang="en-US" b="1" dirty="0"/>
              <a:t>Compare Utility </a:t>
            </a:r>
            <a:r>
              <a:rPr lang="en-US" dirty="0"/>
              <a:t>of different techniques – do different users (with different roles/knowledge) prefer different techniques.</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p:txBody>
      </p:sp>
      <p:pic>
        <p:nvPicPr>
          <p:cNvPr id="3" name="Picture 2">
            <a:extLst>
              <a:ext uri="{FF2B5EF4-FFF2-40B4-BE49-F238E27FC236}">
                <a16:creationId xmlns:a16="http://schemas.microsoft.com/office/drawing/2014/main" id="{17ADC797-10B0-0845-8006-EF588F0D3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50" y="939814"/>
            <a:ext cx="7033131" cy="3681464"/>
          </a:xfrm>
          <a:prstGeom prst="rect">
            <a:avLst/>
          </a:prstGeom>
          <a:ln>
            <a:solidFill>
              <a:schemeClr val="tx2"/>
            </a:solidFill>
          </a:ln>
        </p:spPr>
      </p:pic>
    </p:spTree>
    <p:extLst>
      <p:ext uri="{BB962C8B-B14F-4D97-AF65-F5344CB8AC3E}">
        <p14:creationId xmlns:p14="http://schemas.microsoft.com/office/powerpoint/2010/main" val="161353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DC7DA7-5016-EE48-848D-8E6CE394E6A4}"/>
              </a:ext>
            </a:extLst>
          </p:cNvPr>
          <p:cNvSpPr/>
          <p:nvPr/>
        </p:nvSpPr>
        <p:spPr>
          <a:xfrm>
            <a:off x="0" y="0"/>
            <a:ext cx="9144000" cy="743919"/>
          </a:xfrm>
          <a:prstGeom prst="rect">
            <a:avLst/>
          </a:prstGeom>
          <a:solidFill>
            <a:srgbClr val="E3E3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Experimentation Framework – Use Cases</a:t>
            </a:r>
          </a:p>
        </p:txBody>
      </p:sp>
      <p:pic>
        <p:nvPicPr>
          <p:cNvPr id="3" name="Picture 2">
            <a:extLst>
              <a:ext uri="{FF2B5EF4-FFF2-40B4-BE49-F238E27FC236}">
                <a16:creationId xmlns:a16="http://schemas.microsoft.com/office/drawing/2014/main" id="{FC31FD28-E151-8A4B-9BC6-A0FC0941B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79" y="920532"/>
            <a:ext cx="8755316" cy="3527482"/>
          </a:xfrm>
          <a:prstGeom prst="rect">
            <a:avLst/>
          </a:prstGeom>
          <a:ln>
            <a:solidFill>
              <a:schemeClr val="tx2"/>
            </a:solidFill>
          </a:ln>
        </p:spPr>
      </p:pic>
      <p:sp>
        <p:nvSpPr>
          <p:cNvPr id="8" name="Title 1">
            <a:extLst>
              <a:ext uri="{FF2B5EF4-FFF2-40B4-BE49-F238E27FC236}">
                <a16:creationId xmlns:a16="http://schemas.microsoft.com/office/drawing/2014/main" id="{C57D1347-DEC7-9E49-81FC-3A01E1E8FA07}"/>
              </a:ext>
            </a:extLst>
          </p:cNvPr>
          <p:cNvSpPr>
            <a:spLocks noGrp="1"/>
          </p:cNvSpPr>
          <p:nvPr>
            <p:ph type="title"/>
          </p:nvPr>
        </p:nvSpPr>
        <p:spPr>
          <a:xfrm>
            <a:off x="365760" y="4745406"/>
            <a:ext cx="8503920" cy="300937"/>
          </a:xfrm>
        </p:spPr>
        <p:txBody>
          <a:bodyPr/>
          <a:lstStyle/>
          <a:p>
            <a:r>
              <a:rPr lang="en-US" dirty="0">
                <a:solidFill>
                  <a:srgbClr val="2B3897"/>
                </a:solidFill>
              </a:rPr>
              <a:t>Use Case 2 – Multiple Explanations from the Same Technique:</a:t>
            </a:r>
          </a:p>
        </p:txBody>
      </p:sp>
      <p:sp>
        <p:nvSpPr>
          <p:cNvPr id="10" name="Text Placeholder 2">
            <a:extLst>
              <a:ext uri="{FF2B5EF4-FFF2-40B4-BE49-F238E27FC236}">
                <a16:creationId xmlns:a16="http://schemas.microsoft.com/office/drawing/2014/main" id="{FB7F04DD-8DF1-9442-9B1C-54F8CD6E1D8C}"/>
              </a:ext>
            </a:extLst>
          </p:cNvPr>
          <p:cNvSpPr>
            <a:spLocks noGrp="1"/>
          </p:cNvSpPr>
          <p:nvPr>
            <p:ph type="body" sz="quarter" idx="10"/>
          </p:nvPr>
        </p:nvSpPr>
        <p:spPr>
          <a:xfrm>
            <a:off x="365760" y="5068688"/>
            <a:ext cx="8127312" cy="1440600"/>
          </a:xfrm>
        </p:spPr>
        <p:txBody>
          <a:bodyPr/>
          <a:lstStyle/>
          <a:p>
            <a:pPr marL="285750" indent="-285750">
              <a:buFont typeface="Arial" charset="0"/>
              <a:buChar char="•"/>
            </a:pPr>
            <a:r>
              <a:rPr lang="en-US" b="1" dirty="0"/>
              <a:t>Build Intuition</a:t>
            </a:r>
            <a:r>
              <a:rPr lang="en-US" dirty="0"/>
              <a:t> for how stable the technique is.</a:t>
            </a:r>
            <a:endParaRPr lang="en-US" b="1" dirty="0"/>
          </a:p>
          <a:p>
            <a:pPr marL="285750" indent="-285750">
              <a:buFont typeface="Arial" charset="0"/>
              <a:buChar char="•"/>
            </a:pPr>
            <a:r>
              <a:rPr lang="en-US" b="1" dirty="0"/>
              <a:t>Generating Data </a:t>
            </a:r>
            <a:r>
              <a:rPr lang="en-US" dirty="0"/>
              <a:t>for experiments.</a:t>
            </a:r>
          </a:p>
          <a:p>
            <a:pPr marL="285750" indent="-285750">
              <a:buFont typeface="Arial" charset="0"/>
              <a:buChar char="•"/>
            </a:pPr>
            <a:r>
              <a:rPr lang="en-US" b="1" dirty="0"/>
              <a:t>Refine techniques</a:t>
            </a:r>
            <a:r>
              <a:rPr lang="en-US" dirty="0"/>
              <a:t> as seen in collaborative work with West Point cadets.</a:t>
            </a:r>
          </a:p>
          <a:p>
            <a:pPr marL="285750" indent="-285750">
              <a:buFont typeface="Arial" charset="0"/>
              <a:buChar char="•"/>
            </a:pP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2042450984"/>
      </p:ext>
    </p:extLst>
  </p:cSld>
  <p:clrMapOvr>
    <a:masterClrMapping/>
  </p:clrMapOvr>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14651</TotalTime>
  <Words>1489</Words>
  <Application>Microsoft Macintosh PowerPoint</Application>
  <PresentationFormat>On-screen Show (4:3)</PresentationFormat>
  <Paragraphs>193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HelvNeue Light for IBM</vt:lpstr>
      <vt:lpstr>Arial</vt:lpstr>
      <vt:lpstr>Times New Roman</vt:lpstr>
      <vt:lpstr>Wingdings</vt:lpstr>
      <vt:lpstr>10 September 2009</vt:lpstr>
      <vt:lpstr>P5.2 Demo: Exploration of the Effect of Task and User Role on the Evaluation of Interpretability Techniques</vt:lpstr>
      <vt:lpstr>PowerPoint Presentation</vt:lpstr>
      <vt:lpstr>Motivation – Coalition Situational Understanding (CSU)</vt:lpstr>
      <vt:lpstr>An agent’s role/relationship with a machine learning decision will effect the utility of interpretability techniques.</vt:lpstr>
      <vt:lpstr>This demo showcases a framework that brings:</vt:lpstr>
      <vt:lpstr>PowerPoint Presentation</vt:lpstr>
      <vt:lpstr>PowerPoint Presentation</vt:lpstr>
      <vt:lpstr>Use Case 1 – Multiple Explanation Techniques on the Same Input:</vt:lpstr>
      <vt:lpstr>Use Case 2 – Multiple Explanations from the Same Technique:</vt:lpstr>
      <vt:lpstr>PowerPoint Presentation</vt:lpstr>
      <vt:lpstr>PowerPoint Presentation</vt:lpstr>
    </vt:vector>
  </TitlesOfParts>
  <Company>IBM</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Presentations: Smart Planet Template</dc:title>
  <dc:creator>krisbiron</dc:creator>
  <cp:lastModifiedBy>Daniel Harborne</cp:lastModifiedBy>
  <cp:revision>444</cp:revision>
  <cp:lastPrinted>2018-09-06T14:55:48Z</cp:lastPrinted>
  <dcterms:created xsi:type="dcterms:W3CDTF">2014-12-08T21:56:56Z</dcterms:created>
  <dcterms:modified xsi:type="dcterms:W3CDTF">2018-09-10T16:48:54Z</dcterms:modified>
</cp:coreProperties>
</file>